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63"/>
    <p:restoredTop sz="96197"/>
  </p:normalViewPr>
  <p:slideViewPr>
    <p:cSldViewPr snapToGrid="0" snapToObjects="1">
      <p:cViewPr varScale="1">
        <p:scale>
          <a:sx n="104" d="100"/>
          <a:sy n="104" d="100"/>
        </p:scale>
        <p:origin x="5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DA91-BC99-BBCD-4601-CB751F362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08B5D0-2F62-9DFA-E782-CA56F12C0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AC21F-EB6D-8FDD-2972-8E15AE71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41ED8-4BBA-AAAA-7589-D276B949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A9CC0-CDA4-4925-AFF1-9392BF847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3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24553-947D-EFB2-B15F-52A30B58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51082F-8235-EB68-4A58-182762F0B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39D44-AB84-F2A7-82A3-366BB46F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484ED-980A-4025-BF84-CCF0EE38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0FDE4-48B0-E16B-5D6F-C0BF454C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5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61DE15-C1E9-330F-C208-C8C31F0C6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6CE02-985B-FD2C-8544-229FC32CD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DF985-AB0F-C6DB-E749-A625F143D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E405B-0B20-D4CD-F3D9-3A542EF2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552B4-8D96-923F-31DF-0C8CC91C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04267-1904-7167-C363-EBB24BBC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3A141-6354-C67B-B086-5BB3AC3C2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C84CB-DB59-1FED-AA2B-95C7A25B2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291A1-DD78-F50E-5752-7C03933FB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56D03-7184-3927-8F66-41633D20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6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FC8B-5049-0A5E-605F-E92CE5D2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20B23-D92E-917A-6FC8-C56180F7B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1B0DE-1FEC-C7B3-C8B6-BC2FE880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5C40E-E645-EBB1-3DE4-9B8D43C0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39C7F-0B20-F017-2D12-7A70D484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3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AC068-4698-E84C-61EB-72BF70334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B67B0-C1CC-2F80-0771-3BDBA0E27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96DB6C-FD12-A510-5366-D19B8C6BD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8321B-7A2B-A2FC-CDEE-B7593621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BF93A-DB64-498A-6F02-6F0765672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1DACC-5988-AF09-9C0A-0EDFB95F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4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D5928-AE8A-DE94-6484-FB4268F3E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5F0A6-9290-2ADC-9A21-86FAD783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D6EF1-D57C-68E6-69E0-1E3B433C6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75372-EFC3-18C0-7ABD-8F954B140D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5858-CC9B-8D4C-7BB9-B290D4064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723288-A846-0CE2-4729-3D3396F99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5F30DF-E8D4-2DAB-D007-F08B5E49E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47D81-E770-D6B1-5E95-17225C7CF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4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4D350-3FF9-5BB1-FF92-46AF902FD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D6258-93C6-02D1-851D-7DC67E732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B39F0F-2E27-70E4-2AA2-A99616C6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6FE3E-12BA-1967-6380-DC060559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7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9E94D4-DBD5-F689-C554-205E1CE2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4308C6-35A9-EBAF-9395-EC29FD75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797B1-C08F-7E69-96B7-2A881197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06616-92B5-00DE-8A1C-F2A88CBBB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184F3-98D5-FC42-84F5-7D6A406DB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9C9F4-0875-263D-2931-5BC0BAB34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3AF32-3232-B343-201B-0E0A5F90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89164-B169-4055-7D1F-400A5C9B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C802F-EDF9-24EC-25CF-35B7DD8F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2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A09DA-E560-161F-E328-1DBA1D7D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358A23-A046-DFD8-E342-F18C81819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A8FC9-6950-F3FC-D938-1652D99F8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B2967-09AF-140E-1301-20270FFB7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00F768-AD70-7782-50C1-198FCEEA4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B7C2F-B9EF-42D9-0EC4-734E41B6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5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B295A2-C799-3A6B-0231-68EE2292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0484C-C31A-6CCC-5495-D3B024E1F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77F8C-DB04-C78D-99A6-6ADB24EFE2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68DB8-4957-6545-AE41-EAF11F1FC807}" type="datetimeFigureOut">
              <a:rPr lang="en-US" smtClean="0"/>
              <a:t>8/6/25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F6948-E6A8-AC16-4610-631810131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B4B5D-6C8B-877C-B98C-0ABB0569C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DC7F6-7A6F-604F-B2BE-FD26CAF6D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0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purple and white cover with a drawing of a harp&#10;&#10;AI-generated content may be incorrect.">
            <a:extLst>
              <a:ext uri="{FF2B5EF4-FFF2-40B4-BE49-F238E27FC236}">
                <a16:creationId xmlns:a16="http://schemas.microsoft.com/office/drawing/2014/main" id="{C7E72B5F-7245-19BD-11EA-A9E58D187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88951" cy="685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70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sky with clouds&#10;&#10;AI-generated content may be incorrect.">
            <a:extLst>
              <a:ext uri="{FF2B5EF4-FFF2-40B4-BE49-F238E27FC236}">
                <a16:creationId xmlns:a16="http://schemas.microsoft.com/office/drawing/2014/main" id="{F07A8584-2E9D-6A13-0054-FCDF5E00A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008BC38-26C4-717F-C8D7-E3A1089ED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Hebrews 12:2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E80D3A-6D52-C09A-E96E-6F1BE772E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“looking to Jesus, </a:t>
            </a:r>
            <a:r>
              <a:rPr lang="en-US" sz="4000" b="1" i="1" u="sng" dirty="0">
                <a:solidFill>
                  <a:schemeClr val="bg1"/>
                </a:solidFill>
                <a:latin typeface="Avenir Next" panose="020B0503020202020204" pitchFamily="34" charset="0"/>
              </a:rPr>
              <a:t>the founder and perfecter of our faith</a:t>
            </a: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, who for the joy that was set before Him endured the cross, despising the shame, and is seated at the right hand of the throne of God.”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(more of a title than a name)</a:t>
            </a:r>
          </a:p>
          <a:p>
            <a:endParaRPr lang="en-US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6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750558-2871-EF52-A8BD-6D836C95D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sky with clouds&#10;&#10;AI-generated content may be incorrect.">
            <a:extLst>
              <a:ext uri="{FF2B5EF4-FFF2-40B4-BE49-F238E27FC236}">
                <a16:creationId xmlns:a16="http://schemas.microsoft.com/office/drawing/2014/main" id="{B58CAC0B-201C-6C08-C931-CD9D35D63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3A2F8ED-0C2A-3C21-244C-27033D5F8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“the founder” (or author)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344312-8671-6F86-5D48-5C6BC051D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Archégos</a:t>
            </a: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: a person who is originator and continues as leader 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venir Next" panose="020B0503020202020204" pitchFamily="34" charset="0"/>
              </a:rPr>
              <a:t>only used as Christological title; from 2 Greek words meaning “beginning” and “brought”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Acts 3:14-15 &amp; 5:30-31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Hebrews 2:10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1 Timothy 1:9</a:t>
            </a:r>
          </a:p>
        </p:txBody>
      </p:sp>
    </p:spTree>
    <p:extLst>
      <p:ext uri="{BB962C8B-B14F-4D97-AF65-F5344CB8AC3E}">
        <p14:creationId xmlns:p14="http://schemas.microsoft.com/office/powerpoint/2010/main" val="351873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5B11E-02D8-1E1C-9AA8-BDAA0C685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sky with clouds&#10;&#10;AI-generated content may be incorrect.">
            <a:extLst>
              <a:ext uri="{FF2B5EF4-FFF2-40B4-BE49-F238E27FC236}">
                <a16:creationId xmlns:a16="http://schemas.microsoft.com/office/drawing/2014/main" id="{71DC2EA3-BD7C-C985-8908-A4C309399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8DF9B98-9332-26F7-3292-505FD4246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“and perfecter”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14F887-4F37-A0DC-D92C-0B25FA03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Only appears this one time in NT</a:t>
            </a:r>
          </a:p>
          <a:p>
            <a:pPr lvl="1"/>
            <a:r>
              <a:rPr lang="en-US" sz="3500" dirty="0" err="1">
                <a:solidFill>
                  <a:schemeClr val="bg1"/>
                </a:solidFill>
                <a:latin typeface="Avenir Next" panose="020B0503020202020204" pitchFamily="34" charset="0"/>
              </a:rPr>
              <a:t>teleiótés</a:t>
            </a:r>
            <a:r>
              <a:rPr lang="en-US" sz="3500" dirty="0">
                <a:solidFill>
                  <a:schemeClr val="bg1"/>
                </a:solidFill>
                <a:latin typeface="Avenir Next" panose="020B0503020202020204" pitchFamily="34" charset="0"/>
              </a:rPr>
              <a:t>: Perfection, completeness, maturity</a:t>
            </a:r>
          </a:p>
          <a:p>
            <a:pPr lvl="1"/>
            <a:r>
              <a:rPr lang="en-US" sz="3500" dirty="0">
                <a:solidFill>
                  <a:schemeClr val="bg1"/>
                </a:solidFill>
                <a:latin typeface="Avenir Next" panose="020B0503020202020204" pitchFamily="34" charset="0"/>
              </a:rPr>
              <a:t>From </a:t>
            </a:r>
            <a:r>
              <a:rPr lang="en-US" sz="3500" dirty="0" err="1">
                <a:solidFill>
                  <a:schemeClr val="bg1"/>
                </a:solidFill>
                <a:latin typeface="Avenir Next" panose="020B0503020202020204" pitchFamily="34" charset="0"/>
              </a:rPr>
              <a:t>teleioo</a:t>
            </a:r>
            <a:r>
              <a:rPr lang="en-US" sz="3500" dirty="0">
                <a:solidFill>
                  <a:schemeClr val="bg1"/>
                </a:solidFill>
                <a:latin typeface="Avenir Next" panose="020B0503020202020204" pitchFamily="34" charset="0"/>
              </a:rPr>
              <a:t>; a completer, i.e. Consummator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Ephesians 4:13 (see also Col 1:28) 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Philippians 1:6 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Hebrews 6:9, 19-20</a:t>
            </a:r>
          </a:p>
          <a:p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Hebrews 7:19, 28</a:t>
            </a:r>
          </a:p>
        </p:txBody>
      </p:sp>
    </p:spTree>
    <p:extLst>
      <p:ext uri="{BB962C8B-B14F-4D97-AF65-F5344CB8AC3E}">
        <p14:creationId xmlns:p14="http://schemas.microsoft.com/office/powerpoint/2010/main" val="234462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AC77C-1F5D-68F5-323F-4433A1885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sky with clouds&#10;&#10;AI-generated content may be incorrect.">
            <a:extLst>
              <a:ext uri="{FF2B5EF4-FFF2-40B4-BE49-F238E27FC236}">
                <a16:creationId xmlns:a16="http://schemas.microsoft.com/office/drawing/2014/main" id="{261B2FE0-B5F2-BDE5-70B7-C06DEC02D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8C43BDA-7838-CBCD-5BED-97E6D81F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“of our faith”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A34332A-52F1-13DD-04F0-0AFFA5FA4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Faith is distinct from belief but involves it and vice versa (you can have accurate beliefs but not faith) (Hebrews 11:6)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John 12:42-43</a:t>
            </a:r>
          </a:p>
          <a:p>
            <a:pPr lvl="1"/>
            <a:r>
              <a:rPr lang="en-US" sz="3500" dirty="0">
                <a:solidFill>
                  <a:schemeClr val="bg1"/>
                </a:solidFill>
                <a:latin typeface="Avenir Next" panose="020B0503020202020204" pitchFamily="34" charset="0"/>
              </a:rPr>
              <a:t>Consider Romans 10:9-10 “confess and believe”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Acts 8:13, 18-21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Acts 26:27-28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James 2:18-19</a:t>
            </a:r>
          </a:p>
        </p:txBody>
      </p:sp>
    </p:spTree>
    <p:extLst>
      <p:ext uri="{BB962C8B-B14F-4D97-AF65-F5344CB8AC3E}">
        <p14:creationId xmlns:p14="http://schemas.microsoft.com/office/powerpoint/2010/main" val="165499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64A3F-9C68-800E-E0D5-9EE9FB810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sky with clouds&#10;&#10;AI-generated content may be incorrect.">
            <a:extLst>
              <a:ext uri="{FF2B5EF4-FFF2-40B4-BE49-F238E27FC236}">
                <a16:creationId xmlns:a16="http://schemas.microsoft.com/office/drawing/2014/main" id="{72425B00-8CA5-9457-8A70-64EA1608C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8A948FA-6EBD-BD4F-C687-E3C3EF021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“of our faith”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9E1489-3168-758A-93A3-4AFD797B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Faith is the work God does, the gift of God…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venir Next" panose="020B0503020202020204" pitchFamily="34" charset="0"/>
              </a:rPr>
              <a:t>Romans 3:27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venir Next" panose="020B0503020202020204" pitchFamily="34" charset="0"/>
              </a:rPr>
              <a:t>Romans 12:3</a:t>
            </a:r>
          </a:p>
          <a:p>
            <a:r>
              <a:rPr lang="en-US" sz="3600" dirty="0">
                <a:solidFill>
                  <a:schemeClr val="bg1"/>
                </a:solidFill>
                <a:latin typeface="Avenir Next" panose="020B0503020202020204" pitchFamily="34" charset="0"/>
              </a:rPr>
              <a:t>…that births trust &amp; persuasion lived out in assurance (i.e., evidenced in our behavior).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venir Next" panose="020B0503020202020204" pitchFamily="34" charset="0"/>
              </a:rPr>
              <a:t>2 Thessalonians 1:11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venir Next" panose="020B0503020202020204" pitchFamily="34" charset="0"/>
              </a:rPr>
              <a:t>Matthew 8:5-13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venir Next" panose="020B0503020202020204" pitchFamily="34" charset="0"/>
              </a:rPr>
              <a:t>Matthew 9:20-22</a:t>
            </a:r>
            <a:r>
              <a:rPr lang="en-US" sz="3500" dirty="0">
                <a:solidFill>
                  <a:schemeClr val="bg1"/>
                </a:solidFill>
                <a:latin typeface="Avenir Next" panose="020B0503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106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39D07-F716-418C-9AAE-F5A1DC04A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sky with clouds&#10;&#10;AI-generated content may be incorrect.">
            <a:extLst>
              <a:ext uri="{FF2B5EF4-FFF2-40B4-BE49-F238E27FC236}">
                <a16:creationId xmlns:a16="http://schemas.microsoft.com/office/drawing/2014/main" id="{53258E34-DF25-7724-0490-4E8422DF4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7133B5D-0F1E-EDD3-9A62-296FBBF92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“the founder &amp; perfecter of our faith”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224B1-4B11-86B6-FB85-9FB106E2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Put it all together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1 Thessalonians 5:23-24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Hebrews 10:19-25, 35-39 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Did you hear Jesus as the originator? Did you hear the promise of completion in Jesus? Did you hear the call to live out in action?</a:t>
            </a:r>
          </a:p>
        </p:txBody>
      </p:sp>
    </p:spTree>
    <p:extLst>
      <p:ext uri="{BB962C8B-B14F-4D97-AF65-F5344CB8AC3E}">
        <p14:creationId xmlns:p14="http://schemas.microsoft.com/office/powerpoint/2010/main" val="246354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5D801-866F-399E-350C-D006F8322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sky with clouds&#10;&#10;AI-generated content may be incorrect.">
            <a:extLst>
              <a:ext uri="{FF2B5EF4-FFF2-40B4-BE49-F238E27FC236}">
                <a16:creationId xmlns:a16="http://schemas.microsoft.com/office/drawing/2014/main" id="{E47B8580-1DDB-7AD5-6B4B-E2DB814C4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7E40002-8844-A012-B711-EC34C1BA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venir Next" panose="020B0503020202020204" pitchFamily="34" charset="0"/>
              </a:rPr>
              <a:t>This Week Let’s All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83AF5F-EF77-4A4A-7B93-099CAFF55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Read: Daniel 12. Hosea 13 &amp; 14. John 6. Revelation 7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Pray: As led by the Holy Spirit and the reading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Remember: Psalm 7:10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Reflect: Does your life demonstrate you have just belief or faith?</a:t>
            </a:r>
          </a:p>
          <a:p>
            <a:r>
              <a:rPr lang="en-US" sz="3900" dirty="0">
                <a:solidFill>
                  <a:schemeClr val="bg1"/>
                </a:solidFill>
                <a:latin typeface="Avenir Next" panose="020B0503020202020204" pitchFamily="34" charset="0"/>
              </a:rPr>
              <a:t>Apply: Praise God for beginning and        leading your faith, and His promise of the completion of it!</a:t>
            </a:r>
          </a:p>
        </p:txBody>
      </p:sp>
    </p:spTree>
    <p:extLst>
      <p:ext uri="{BB962C8B-B14F-4D97-AF65-F5344CB8AC3E}">
        <p14:creationId xmlns:p14="http://schemas.microsoft.com/office/powerpoint/2010/main" val="131945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359</Words>
  <Application>Microsoft Macintosh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</vt:lpstr>
      <vt:lpstr>Calibri</vt:lpstr>
      <vt:lpstr>Calibri Light</vt:lpstr>
      <vt:lpstr>Office Theme</vt:lpstr>
      <vt:lpstr>PowerPoint Presentation</vt:lpstr>
      <vt:lpstr>Hebrews 12:2</vt:lpstr>
      <vt:lpstr>“the founder” (or author)</vt:lpstr>
      <vt:lpstr>“and perfecter”</vt:lpstr>
      <vt:lpstr>“of our faith”</vt:lpstr>
      <vt:lpstr>“of our faith”</vt:lpstr>
      <vt:lpstr>“the founder &amp; perfecter of our faith”</vt:lpstr>
      <vt:lpstr>This Week Let’s 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Belsterling</dc:creator>
  <cp:lastModifiedBy>Sam Belsterling</cp:lastModifiedBy>
  <cp:revision>7</cp:revision>
  <dcterms:created xsi:type="dcterms:W3CDTF">2022-05-26T17:21:52Z</dcterms:created>
  <dcterms:modified xsi:type="dcterms:W3CDTF">2025-08-07T14:20:27Z</dcterms:modified>
</cp:coreProperties>
</file>