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820E-419B-73DB-AFBE-B7026002F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E194D-BC35-D0E5-E71B-BC6FD9E3F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4333B-0736-483D-6D9A-2A6124C8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909EB-5839-C143-A47B-668E0CC9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2ADF0-41E7-3E06-3BB1-D98AF15C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04EF-2E68-7DB1-0D2F-92A5FC55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BA2E6-B6A6-2787-0172-CCEA78665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854AA-E483-3433-6301-D813E963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E7DF-D76F-2475-8819-8CB90B2F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2987-FE50-897A-18E7-D9E7AAD3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26B24-283B-4EEA-BC1A-2139A168C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5BA88-E8E8-9212-7D38-EF52C9753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5D2EB-41A1-DAAE-B10D-F91F76D1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12BD-F50D-1C92-13A4-6FF4AAAC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673E-E44C-7E5B-1171-F58C1C3B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1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AED2-F684-E4EE-419C-DBBCF1CB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1D8B9-4966-121C-10C7-5E5ACE07B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81FC9-5880-AE67-43C2-9575EB20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50D43-FFA2-D6C6-C276-DD7A3812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61C26-BA27-FEED-D428-2FEC461D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6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02C4-0499-C792-F9B4-EB209737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90277-734B-7FA0-DB63-E2AD718F0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6C54A-EDA1-EA54-E83A-CE5C986D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4EAA8-464B-18B3-7DF8-92328D52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E7129-3572-84A6-CD70-C18EE830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967C-5956-385D-56FD-93C1CAD4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57FBF-7A39-FC99-00B0-76FB3A2AA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22745-AA91-44BB-E018-6F5238FBB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569AB-90B6-64B5-D6D0-41D30B23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21F04-BC84-C315-7413-33DBAC8D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57BD1-A486-FF18-58C8-BFB46F6F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A324-F090-9E36-CDDB-378595D3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71CFF-1D0F-4A7D-001B-B454C64BE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44E6E-45E1-9902-9984-11B89724C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A4638-4082-DAB1-00F6-254B089ED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E021A-527B-53FC-4785-78DAE5100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E3E29-B35A-8F54-59CB-97A3AAED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E390B-4EEF-5B2C-C8E8-2CFDF1BF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73C56B-7824-53C9-D979-EC126DEF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2853-FA11-AFB2-BC12-B6F1EB5E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661B6-3F2B-D5E4-3824-1BB06237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B4AF6-7F39-54D1-FD77-477CE8F4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14347-A3B9-67F2-29A5-90591184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7634F-792C-CFBF-EF6F-718F3ADD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C4402-4FD0-15F7-35F0-E247A86B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65F09-5DD2-CFA3-EB62-1D6DC0DE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0514-20AB-7F3F-15DD-F572D70B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C8FD-9AA5-42C0-B563-0FD3FCF7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79F8A-373A-FFD3-7D52-86A04916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CB1F6-9133-5774-151E-D7F4C405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44BE6-6E45-3AE7-DFD7-253FB70B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898B-A7C8-DC81-2DFC-61475655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8853-F565-7EDB-C655-E043B133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31707-9E66-70BC-F2C9-F73FD4374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4A985-A48F-6B67-1DDF-4AA133A40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2FF5C-41A8-5819-7B3F-9EF567C1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E0453-C318-01A6-6F93-1AC8A59C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BA6DF-6D55-9523-0D78-EB4CD5B5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633F6-22DE-E3C4-E6E6-AC8CA32C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2E8A1-A328-1F98-AA89-CA206D5B2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A703-6E4C-D34C-4451-702070801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CD5A-E7A7-9E42-AD41-8E6CFD2530E7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EC7F3-B3E1-C209-E12B-082F663FB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F4EA-DEF0-39A8-A790-5959B4ECE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snow and a yellow triangle&#10;&#10;Description automatically generated">
            <a:extLst>
              <a:ext uri="{FF2B5EF4-FFF2-40B4-BE49-F238E27FC236}">
                <a16:creationId xmlns:a16="http://schemas.microsoft.com/office/drawing/2014/main" id="{861EEF8B-2EC3-2DED-4F06-FF8E4DE43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Understanding the Torah/Pentateuch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Not just the beginning of the Bible- they establish all Scripture</a:t>
            </a:r>
          </a:p>
          <a:p>
            <a:r>
              <a:rPr lang="en-US" dirty="0">
                <a:latin typeface="Avenir Next" panose="020B0503020202020204" pitchFamily="34" charset="0"/>
              </a:rPr>
              <a:t>Establishes one sovereign God</a:t>
            </a:r>
          </a:p>
          <a:p>
            <a:r>
              <a:rPr lang="en-US" dirty="0">
                <a:latin typeface="Avenir Next" panose="020B0503020202020204" pitchFamily="34" charset="0"/>
              </a:rPr>
              <a:t>Establishes God’s intention and plan for His creation, introduces the problem of sin, and then moves onto His covenant promises </a:t>
            </a:r>
          </a:p>
          <a:p>
            <a:r>
              <a:rPr lang="en-US" dirty="0">
                <a:latin typeface="Avenir Next" panose="020B0503020202020204" pitchFamily="34" charset="0"/>
              </a:rPr>
              <a:t>Establishes an understanding of God’s character and standards, God’s justice and mercy</a:t>
            </a:r>
          </a:p>
          <a:p>
            <a:r>
              <a:rPr lang="en-US" dirty="0">
                <a:latin typeface="Avenir Next" panose="020B0503020202020204" pitchFamily="34" charset="0"/>
              </a:rPr>
              <a:t>The whole Biblical narrative is: Creation → Fall → Redemption → Restoration and we see this arc within the stories of the Torah</a:t>
            </a:r>
          </a:p>
        </p:txBody>
      </p:sp>
    </p:spTree>
    <p:extLst>
      <p:ext uri="{BB962C8B-B14F-4D97-AF65-F5344CB8AC3E}">
        <p14:creationId xmlns:p14="http://schemas.microsoft.com/office/powerpoint/2010/main" val="305698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The Background of Exodus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venir Next" panose="020B0503020202020204" pitchFamily="34" charset="0"/>
              </a:rPr>
              <a:t>Joseph’s story (Genesis 37, 39-50)</a:t>
            </a:r>
          </a:p>
          <a:p>
            <a:pPr lvl="1"/>
            <a:r>
              <a:rPr lang="en-US" sz="2800" dirty="0">
                <a:latin typeface="Avenir Next" panose="020B0503020202020204" pitchFamily="34" charset="0"/>
              </a:rPr>
              <a:t>Genesis 45:4-11; 46:2-4</a:t>
            </a:r>
          </a:p>
          <a:p>
            <a:r>
              <a:rPr lang="en-US" sz="3200" dirty="0">
                <a:latin typeface="Avenir Next" panose="020B0503020202020204" pitchFamily="34" charset="0"/>
              </a:rPr>
              <a:t>Exodus 1:1-7</a:t>
            </a:r>
          </a:p>
          <a:p>
            <a:r>
              <a:rPr lang="en-US" sz="3200" dirty="0">
                <a:latin typeface="Avenir Next" panose="020B0503020202020204" pitchFamily="34" charset="0"/>
              </a:rPr>
              <a:t>Example of seeing the paralleled Biblical narrative:</a:t>
            </a:r>
          </a:p>
          <a:p>
            <a:pPr lvl="1"/>
            <a:r>
              <a:rPr lang="en-US" sz="2800" dirty="0">
                <a:latin typeface="Avenir Next" panose="020B0503020202020204" pitchFamily="34" charset="0"/>
              </a:rPr>
              <a:t>God creates good (Joseph’s position in Egypt saving from famine) → Sin mars it (slavery) → God redeems it (the Exodus) → God promises restoration (the Promised Land)</a:t>
            </a:r>
          </a:p>
          <a:p>
            <a:pPr lvl="1"/>
            <a:r>
              <a:rPr lang="en-US" sz="2800" dirty="0">
                <a:latin typeface="Avenir Next" panose="020B0503020202020204" pitchFamily="34" charset="0"/>
              </a:rPr>
              <a:t>Genesis 1:28</a:t>
            </a:r>
          </a:p>
          <a:p>
            <a:pPr lvl="1"/>
            <a:r>
              <a:rPr lang="en-US" sz="2800" dirty="0">
                <a:latin typeface="Avenir Next" panose="020B0503020202020204" pitchFamily="34" charset="0"/>
              </a:rPr>
              <a:t>Exodus 1:7</a:t>
            </a:r>
          </a:p>
        </p:txBody>
      </p:sp>
    </p:spTree>
    <p:extLst>
      <p:ext uri="{BB962C8B-B14F-4D97-AF65-F5344CB8AC3E}">
        <p14:creationId xmlns:p14="http://schemas.microsoft.com/office/powerpoint/2010/main" val="249320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Two parts of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First half: Fulfilled promises</a:t>
            </a:r>
          </a:p>
          <a:p>
            <a:pPr lvl="1"/>
            <a:r>
              <a:rPr lang="en-US" sz="3600" dirty="0">
                <a:latin typeface="Avenir Next" panose="020B0503020202020204" pitchFamily="34" charset="0"/>
              </a:rPr>
              <a:t>Genesis 12:2-3; Genesis 15:13-14; Genesis 17:1-8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Second half of the book</a:t>
            </a:r>
          </a:p>
          <a:p>
            <a:pPr lvl="1"/>
            <a:r>
              <a:rPr lang="en-US" sz="3600" dirty="0">
                <a:latin typeface="Avenir Next" panose="020B0503020202020204" pitchFamily="34" charset="0"/>
              </a:rPr>
              <a:t>God’s covenant with His people revealed, confirmed, broken, and renewed</a:t>
            </a:r>
          </a:p>
        </p:txBody>
      </p:sp>
    </p:spTree>
    <p:extLst>
      <p:ext uri="{BB962C8B-B14F-4D97-AF65-F5344CB8AC3E}">
        <p14:creationId xmlns:p14="http://schemas.microsoft.com/office/powerpoint/2010/main" val="226135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Beautiful foreshadowing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Exodus 12:1-28 </a:t>
            </a:r>
            <a:r>
              <a:rPr lang="en-US" dirty="0">
                <a:latin typeface="Avenir Next" panose="020B050302020202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Avenir Next" panose="020B0503020202020204" pitchFamily="34" charset="0"/>
              </a:rPr>
              <a:t>John 1:29</a:t>
            </a:r>
          </a:p>
          <a:p>
            <a:r>
              <a:rPr lang="en-US" dirty="0">
                <a:latin typeface="Avenir Next" panose="020B0503020202020204" pitchFamily="34" charset="0"/>
              </a:rPr>
              <a:t>Exodus 19:5-6 </a:t>
            </a:r>
            <a:r>
              <a:rPr lang="en-US" dirty="0">
                <a:latin typeface="Avenir Next" panose="020B050302020202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Avenir Next" panose="020B0503020202020204" pitchFamily="34" charset="0"/>
              </a:rPr>
              <a:t>1 Peter 2:9; Revelation 1:5-6</a:t>
            </a:r>
          </a:p>
          <a:p>
            <a:r>
              <a:rPr lang="en-US" dirty="0">
                <a:latin typeface="Avenir Next" panose="020B0503020202020204" pitchFamily="34" charset="0"/>
              </a:rPr>
              <a:t>Exodus 40 </a:t>
            </a:r>
            <a:r>
              <a:rPr lang="en-US" dirty="0">
                <a:latin typeface="Avenir Next" panose="020B050302020202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Avenir Next" panose="020B0503020202020204" pitchFamily="34" charset="0"/>
              </a:rPr>
              <a:t>John 1:14</a:t>
            </a:r>
          </a:p>
          <a:p>
            <a:r>
              <a:rPr lang="en-US" dirty="0">
                <a:latin typeface="Avenir Next" panose="020B0503020202020204" pitchFamily="34" charset="0"/>
              </a:rPr>
              <a:t>Jesus’ ministry and work in our lives</a:t>
            </a:r>
          </a:p>
          <a:p>
            <a:pPr lvl="1"/>
            <a:r>
              <a:rPr lang="en-US" dirty="0">
                <a:latin typeface="Avenir Next" panose="020B0503020202020204" pitchFamily="34" charset="0"/>
              </a:rPr>
              <a:t>Jesus sojourned in Egypt, came out of there (Ho 11:1; Mat 2:15)</a:t>
            </a:r>
          </a:p>
          <a:p>
            <a:pPr lvl="1"/>
            <a:r>
              <a:rPr lang="en-US" dirty="0">
                <a:latin typeface="Avenir Next" panose="020B0503020202020204" pitchFamily="34" charset="0"/>
              </a:rPr>
              <a:t>The Last Supper (Lu 22:20; Ex 24:8)</a:t>
            </a:r>
          </a:p>
          <a:p>
            <a:pPr lvl="1"/>
            <a:r>
              <a:rPr lang="en-US" dirty="0">
                <a:latin typeface="Avenir Next" panose="020B0503020202020204" pitchFamily="34" charset="0"/>
              </a:rPr>
              <a:t>Jesus describes His death as exodus (Lu 9:31, </a:t>
            </a:r>
            <a:r>
              <a:rPr lang="en-US" i="1" dirty="0">
                <a:latin typeface="Avenir Next" panose="020B0503020202020204" pitchFamily="34" charset="0"/>
              </a:rPr>
              <a:t>exodos</a:t>
            </a:r>
            <a:r>
              <a:rPr lang="en-US" dirty="0">
                <a:latin typeface="Avenir Next" panose="020B0503020202020204" pitchFamily="34" charset="0"/>
              </a:rPr>
              <a:t> in </a:t>
            </a:r>
            <a:r>
              <a:rPr lang="en-US" dirty="0" err="1">
                <a:latin typeface="Avenir Next" panose="020B0503020202020204" pitchFamily="34" charset="0"/>
              </a:rPr>
              <a:t>orig</a:t>
            </a:r>
            <a:r>
              <a:rPr lang="en-US" dirty="0">
                <a:latin typeface="Avenir Next" panose="020B0503020202020204" pitchFamily="34" charset="0"/>
              </a:rPr>
              <a:t> Gr)</a:t>
            </a:r>
          </a:p>
          <a:p>
            <a:pPr lvl="1"/>
            <a:r>
              <a:rPr lang="en-US" dirty="0">
                <a:latin typeface="Avenir Next" panose="020B0503020202020204" pitchFamily="34" charset="0"/>
              </a:rPr>
              <a:t>Baptism and partaking in spiritual food/drink (1 Cor 10:1-4)</a:t>
            </a:r>
          </a:p>
          <a:p>
            <a:pPr lvl="1"/>
            <a:r>
              <a:rPr lang="en-US" dirty="0">
                <a:latin typeface="Avenir Next" panose="020B0503020202020204" pitchFamily="34" charset="0"/>
              </a:rPr>
              <a:t>In Heaven we shall sing Moses’ song (Rev 15:3; Ex 15)</a:t>
            </a:r>
          </a:p>
        </p:txBody>
      </p:sp>
    </p:spTree>
    <p:extLst>
      <p:ext uri="{BB962C8B-B14F-4D97-AF65-F5344CB8AC3E}">
        <p14:creationId xmlns:p14="http://schemas.microsoft.com/office/powerpoint/2010/main" val="84157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Look for: God is greater than _______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God’s power &gt; opposition (2:1-10; 7:12)</a:t>
            </a:r>
          </a:p>
          <a:p>
            <a:r>
              <a:rPr lang="en-US" dirty="0">
                <a:latin typeface="Avenir Next" panose="020B0503020202020204" pitchFamily="34" charset="0"/>
              </a:rPr>
              <a:t>God’s calling &gt; our weaknesses, doubts, and obstacles (1:15-21; 4:1-17; 14:11-14)</a:t>
            </a:r>
          </a:p>
          <a:p>
            <a:r>
              <a:rPr lang="en-US" dirty="0">
                <a:latin typeface="Avenir Next" panose="020B0503020202020204" pitchFamily="34" charset="0"/>
              </a:rPr>
              <a:t>God’s faithfulness &gt; our circumstances (2:24; 3:6, 14-17; 6:2-8)</a:t>
            </a:r>
          </a:p>
          <a:p>
            <a:r>
              <a:rPr lang="en-US" dirty="0">
                <a:latin typeface="Avenir Next" panose="020B0503020202020204" pitchFamily="34" charset="0"/>
              </a:rPr>
              <a:t>God’s mercy &gt; our sin (16:2-4; 32:1-14)</a:t>
            </a:r>
          </a:p>
          <a:p>
            <a:r>
              <a:rPr lang="en-US" dirty="0">
                <a:latin typeface="Avenir Next" panose="020B0503020202020204" pitchFamily="34" charset="0"/>
              </a:rPr>
              <a:t>God’s justice &gt; our stubbornness and arrogance (7:13, 22-23; 14:28)</a:t>
            </a:r>
          </a:p>
        </p:txBody>
      </p:sp>
    </p:spTree>
    <p:extLst>
      <p:ext uri="{BB962C8B-B14F-4D97-AF65-F5344CB8AC3E}">
        <p14:creationId xmlns:p14="http://schemas.microsoft.com/office/powerpoint/2010/main" val="278252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Why I feel burdened for Exodus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We are strangers in a strange land waiting to go to our promised destination</a:t>
            </a:r>
          </a:p>
          <a:p>
            <a:r>
              <a:rPr lang="en-US" dirty="0">
                <a:latin typeface="Avenir Next" panose="020B0503020202020204" pitchFamily="34" charset="0"/>
              </a:rPr>
              <a:t>We struggle with forgetting what God has done, and is doing, and allowing our immediate circumstances to drive us to despair</a:t>
            </a:r>
          </a:p>
          <a:p>
            <a:r>
              <a:rPr lang="en-US" dirty="0">
                <a:latin typeface="Avenir Next" panose="020B0503020202020204" pitchFamily="34" charset="0"/>
              </a:rPr>
              <a:t>We miss what God is doing in the present because we’re looking backwards</a:t>
            </a:r>
          </a:p>
          <a:p>
            <a:r>
              <a:rPr lang="en-US" dirty="0">
                <a:latin typeface="Avenir Next" panose="020B0503020202020204" pitchFamily="34" charset="0"/>
              </a:rPr>
              <a:t>We need a deeper understanding of the consecrated     nature of the priesthood we have been called to</a:t>
            </a:r>
          </a:p>
        </p:txBody>
      </p:sp>
    </p:spTree>
    <p:extLst>
      <p:ext uri="{BB962C8B-B14F-4D97-AF65-F5344CB8AC3E}">
        <p14:creationId xmlns:p14="http://schemas.microsoft.com/office/powerpoint/2010/main" val="2050451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424</Words>
  <Application>Microsoft Macintosh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</vt:lpstr>
      <vt:lpstr>Calibri</vt:lpstr>
      <vt:lpstr>Calibri Light</vt:lpstr>
      <vt:lpstr>Office Theme</vt:lpstr>
      <vt:lpstr>PowerPoint Presentation</vt:lpstr>
      <vt:lpstr>Understanding the Torah/Pentateuch</vt:lpstr>
      <vt:lpstr>The Background of Exodus</vt:lpstr>
      <vt:lpstr>Two parts of the book</vt:lpstr>
      <vt:lpstr>Beautiful foreshadowing</vt:lpstr>
      <vt:lpstr>Look for: God is greater than _______</vt:lpstr>
      <vt:lpstr>Why I feel burdened for Exodus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Belsterling</dc:creator>
  <cp:lastModifiedBy>Sam Belsterling</cp:lastModifiedBy>
  <cp:revision>2</cp:revision>
  <dcterms:created xsi:type="dcterms:W3CDTF">2024-01-04T16:36:05Z</dcterms:created>
  <dcterms:modified xsi:type="dcterms:W3CDTF">2024-01-04T17:00:25Z</dcterms:modified>
</cp:coreProperties>
</file>