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99" r:id="rId2"/>
    <p:sldId id="258" r:id="rId3"/>
    <p:sldId id="284" r:id="rId4"/>
    <p:sldId id="270" r:id="rId5"/>
    <p:sldId id="306" r:id="rId6"/>
    <p:sldId id="300" r:id="rId7"/>
    <p:sldId id="302" r:id="rId8"/>
    <p:sldId id="304" r:id="rId9"/>
    <p:sldId id="305" r:id="rId10"/>
    <p:sldId id="308" r:id="rId11"/>
    <p:sldId id="307" r:id="rId12"/>
    <p:sldId id="301" r:id="rId13"/>
    <p:sldId id="310" r:id="rId14"/>
    <p:sldId id="311" r:id="rId15"/>
    <p:sldId id="312" r:id="rId16"/>
    <p:sldId id="313" r:id="rId17"/>
    <p:sldId id="309" r:id="rId18"/>
    <p:sldId id="314" r:id="rId19"/>
    <p:sldId id="315" r:id="rId20"/>
    <p:sldId id="316" r:id="rId21"/>
    <p:sldId id="319" r:id="rId22"/>
    <p:sldId id="318" r:id="rId23"/>
    <p:sldId id="317" r:id="rId24"/>
    <p:sldId id="323" r:id="rId25"/>
    <p:sldId id="320" r:id="rId26"/>
    <p:sldId id="324" r:id="rId27"/>
    <p:sldId id="325" r:id="rId28"/>
    <p:sldId id="321" r:id="rId29"/>
    <p:sldId id="322" r:id="rId30"/>
    <p:sldId id="326" r:id="rId31"/>
    <p:sldId id="327" r:id="rId32"/>
    <p:sldId id="328" r:id="rId33"/>
    <p:sldId id="262" r:id="rId34"/>
  </p:sldIdLst>
  <p:sldSz cx="18288000" cy="10287000"/>
  <p:notesSz cx="6858000" cy="9144000"/>
  <p:embeddedFontLst>
    <p:embeddedFont>
      <p:font typeface="Lora Italics"/>
      <p:regular r:id="rId35"/>
      <p:italic r:id="rId35"/>
    </p:embeddedFont>
    <p:embeddedFont>
      <p:font typeface="Perandory"/>
      <p:regular r:id="rId35"/>
      <p:italic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508" autoAdjust="0"/>
    <p:restoredTop sz="96691" autoAdjust="0"/>
  </p:normalViewPr>
  <p:slideViewPr>
    <p:cSldViewPr>
      <p:cViewPr varScale="1">
        <p:scale>
          <a:sx n="61" d="100"/>
          <a:sy n="61" d="100"/>
        </p:scale>
        <p:origin x="616" y="5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FBE01-FE0F-9719-7704-0ECF39BEC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8B0A8CA-CDC1-3866-996E-5A24E8B5B659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950C673E-8A16-48E1-3E56-06F02CD63E2E}"/>
              </a:ext>
            </a:extLst>
          </p:cNvPr>
          <p:cNvSpPr/>
          <p:nvPr/>
        </p:nvSpPr>
        <p:spPr>
          <a:xfrm flipV="1">
            <a:off x="1038225" y="518160"/>
            <a:ext cx="0" cy="510540"/>
          </a:xfrm>
          <a:prstGeom prst="line">
            <a:avLst/>
          </a:prstGeom>
          <a:ln w="19050" cap="flat">
            <a:solidFill>
              <a:srgbClr val="FFFEF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2F1E6885-D01A-A31A-D7E5-021A94FA7E54}"/>
              </a:ext>
            </a:extLst>
          </p:cNvPr>
          <p:cNvSpPr/>
          <p:nvPr/>
        </p:nvSpPr>
        <p:spPr>
          <a:xfrm>
            <a:off x="1274651" y="518160"/>
            <a:ext cx="994627" cy="510540"/>
          </a:xfrm>
          <a:custGeom>
            <a:avLst/>
            <a:gdLst/>
            <a:ahLst/>
            <a:cxnLst/>
            <a:rect l="l" t="t" r="r" b="b"/>
            <a:pathLst>
              <a:path w="994627" h="510540">
                <a:moveTo>
                  <a:pt x="0" y="0"/>
                </a:moveTo>
                <a:lnTo>
                  <a:pt x="994627" y="0"/>
                </a:lnTo>
                <a:lnTo>
                  <a:pt x="994627" y="510540"/>
                </a:lnTo>
                <a:lnTo>
                  <a:pt x="0" y="510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2BDD118D-90FC-C201-5142-756820DEACA9}"/>
              </a:ext>
            </a:extLst>
          </p:cNvPr>
          <p:cNvSpPr txBox="1"/>
          <p:nvPr/>
        </p:nvSpPr>
        <p:spPr>
          <a:xfrm>
            <a:off x="1010151" y="2435893"/>
            <a:ext cx="16230600" cy="2733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000"/>
              </a:lnSpc>
              <a:spcBef>
                <a:spcPct val="0"/>
              </a:spcBef>
            </a:pPr>
            <a:r>
              <a:rPr lang="en-US" sz="15000" dirty="0">
                <a:solidFill>
                  <a:srgbClr val="E4E1C2"/>
                </a:solidFill>
                <a:latin typeface="Perandory"/>
                <a:ea typeface="Perandory"/>
                <a:cs typeface="Perandory"/>
                <a:sym typeface="Perandory"/>
              </a:rPr>
              <a:t>AB</a:t>
            </a:r>
            <a:r>
              <a:rPr lang="en-US" sz="15000" u="none" strike="noStrike" dirty="0">
                <a:solidFill>
                  <a:srgbClr val="E4E1C2"/>
                </a:solidFill>
                <a:latin typeface="Perandory"/>
                <a:ea typeface="Perandory"/>
                <a:cs typeface="Perandory"/>
                <a:sym typeface="Perandory"/>
              </a:rPr>
              <a:t>RAHAM'S FAITH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A6119DE4-B375-CE20-5C23-51160FE78463}"/>
              </a:ext>
            </a:extLst>
          </p:cNvPr>
          <p:cNvSpPr txBox="1"/>
          <p:nvPr/>
        </p:nvSpPr>
        <p:spPr>
          <a:xfrm>
            <a:off x="4495800" y="7605461"/>
            <a:ext cx="8094619" cy="1304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500"/>
              </a:lnSpc>
              <a:spcBef>
                <a:spcPct val="0"/>
              </a:spcBef>
            </a:pPr>
            <a:r>
              <a:rPr lang="en-US" sz="7500" i="1" dirty="0">
                <a:solidFill>
                  <a:srgbClr val="E4E1C2"/>
                </a:solidFill>
                <a:latin typeface="Lora Italics"/>
                <a:ea typeface="Lora Italics"/>
                <a:cs typeface="Lora Italics"/>
                <a:sym typeface="Lora Italics"/>
              </a:rPr>
              <a:t>FRIEND OF GOD</a:t>
            </a:r>
          </a:p>
        </p:txBody>
      </p:sp>
    </p:spTree>
    <p:extLst>
      <p:ext uri="{BB962C8B-B14F-4D97-AF65-F5344CB8AC3E}">
        <p14:creationId xmlns:p14="http://schemas.microsoft.com/office/powerpoint/2010/main" val="3420794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9AA030-D2C0-EEDE-FBAF-691AEAC8F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BC07720-AAD6-ED00-08E2-75F7F49855B9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7C06D1E0-896E-0E68-6DB4-E95675880842}"/>
              </a:ext>
            </a:extLst>
          </p:cNvPr>
          <p:cNvSpPr/>
          <p:nvPr/>
        </p:nvSpPr>
        <p:spPr>
          <a:xfrm flipV="1">
            <a:off x="1038225" y="518160"/>
            <a:ext cx="0" cy="510540"/>
          </a:xfrm>
          <a:prstGeom prst="line">
            <a:avLst/>
          </a:prstGeom>
          <a:ln w="19050" cap="flat">
            <a:solidFill>
              <a:srgbClr val="FFFEF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278C80A0-67E0-5944-D322-AC03A0D0DDEF}"/>
              </a:ext>
            </a:extLst>
          </p:cNvPr>
          <p:cNvSpPr/>
          <p:nvPr/>
        </p:nvSpPr>
        <p:spPr>
          <a:xfrm>
            <a:off x="1274651" y="518160"/>
            <a:ext cx="994627" cy="510540"/>
          </a:xfrm>
          <a:custGeom>
            <a:avLst/>
            <a:gdLst/>
            <a:ahLst/>
            <a:cxnLst/>
            <a:rect l="l" t="t" r="r" b="b"/>
            <a:pathLst>
              <a:path w="994627" h="510540">
                <a:moveTo>
                  <a:pt x="0" y="0"/>
                </a:moveTo>
                <a:lnTo>
                  <a:pt x="994627" y="0"/>
                </a:lnTo>
                <a:lnTo>
                  <a:pt x="994627" y="510540"/>
                </a:lnTo>
                <a:lnTo>
                  <a:pt x="0" y="510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D1BEF7D7-4533-F19D-A676-483ED07C3F20}"/>
              </a:ext>
            </a:extLst>
          </p:cNvPr>
          <p:cNvSpPr txBox="1"/>
          <p:nvPr/>
        </p:nvSpPr>
        <p:spPr>
          <a:xfrm>
            <a:off x="1038225" y="2409825"/>
            <a:ext cx="16411572" cy="51967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1000"/>
              </a:lnSpc>
              <a:spcBef>
                <a:spcPct val="0"/>
              </a:spcBef>
            </a:pPr>
            <a:r>
              <a:rPr lang="en-US" sz="15000" dirty="0">
                <a:solidFill>
                  <a:srgbClr val="E4E1C2"/>
                </a:solidFill>
                <a:latin typeface="Perandory"/>
                <a:ea typeface="Perandory"/>
                <a:cs typeface="Perandory"/>
                <a:sym typeface="Perandory"/>
              </a:rPr>
              <a:t>Making God </a:t>
            </a:r>
          </a:p>
          <a:p>
            <a:pPr marL="0" lvl="0" indent="0" algn="ctr">
              <a:lnSpc>
                <a:spcPts val="21000"/>
              </a:lnSpc>
              <a:spcBef>
                <a:spcPct val="0"/>
              </a:spcBef>
            </a:pPr>
            <a:r>
              <a:rPr lang="en-US" sz="15000" dirty="0">
                <a:solidFill>
                  <a:srgbClr val="E4E1C2"/>
                </a:solidFill>
                <a:latin typeface="Perandory"/>
                <a:ea typeface="Perandory"/>
                <a:cs typeface="Perandory"/>
                <a:sym typeface="Perandory"/>
              </a:rPr>
              <a:t>Fit to Us</a:t>
            </a:r>
            <a:endParaRPr lang="en-US" sz="15000" u="none" strike="noStrike" dirty="0">
              <a:solidFill>
                <a:srgbClr val="E4E1C2"/>
              </a:solidFill>
              <a:latin typeface="Perandory"/>
              <a:ea typeface="Perandory"/>
              <a:cs typeface="Perandory"/>
              <a:sym typeface="Perandory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8EBBC1E8-5FAC-F79E-FB8A-9609333B75A4}"/>
              </a:ext>
            </a:extLst>
          </p:cNvPr>
          <p:cNvSpPr txBox="1"/>
          <p:nvPr/>
        </p:nvSpPr>
        <p:spPr>
          <a:xfrm>
            <a:off x="4419600" y="7606569"/>
            <a:ext cx="8094619" cy="1251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500"/>
              </a:lnSpc>
              <a:spcBef>
                <a:spcPct val="0"/>
              </a:spcBef>
            </a:pPr>
            <a:r>
              <a:rPr lang="en-US" sz="7500" i="1" dirty="0">
                <a:solidFill>
                  <a:srgbClr val="E4E1C2"/>
                </a:solidFill>
                <a:latin typeface="Lora Italics"/>
                <a:ea typeface="Lora Italics"/>
                <a:cs typeface="Lora Italics"/>
                <a:sym typeface="Lora Italics"/>
              </a:rPr>
              <a:t>Genesis 16:1-16</a:t>
            </a:r>
          </a:p>
        </p:txBody>
      </p:sp>
    </p:spTree>
    <p:extLst>
      <p:ext uri="{BB962C8B-B14F-4D97-AF65-F5344CB8AC3E}">
        <p14:creationId xmlns:p14="http://schemas.microsoft.com/office/powerpoint/2010/main" val="2776904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E0968-843D-E252-F738-47C1F472B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26A4FE9-EE8E-C018-89D3-EF33B7619CE6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F5392E59-D3AD-0FA2-5EA2-CA3D27F0E68B}"/>
              </a:ext>
            </a:extLst>
          </p:cNvPr>
          <p:cNvSpPr/>
          <p:nvPr/>
        </p:nvSpPr>
        <p:spPr>
          <a:xfrm flipV="1">
            <a:off x="1038225" y="518160"/>
            <a:ext cx="0" cy="510540"/>
          </a:xfrm>
          <a:prstGeom prst="line">
            <a:avLst/>
          </a:prstGeom>
          <a:ln w="19050" cap="flat">
            <a:solidFill>
              <a:srgbClr val="FFFEF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521F03DA-202F-8344-29A9-F6930B49F70B}"/>
              </a:ext>
            </a:extLst>
          </p:cNvPr>
          <p:cNvSpPr/>
          <p:nvPr/>
        </p:nvSpPr>
        <p:spPr>
          <a:xfrm>
            <a:off x="1274651" y="518160"/>
            <a:ext cx="994627" cy="510540"/>
          </a:xfrm>
          <a:custGeom>
            <a:avLst/>
            <a:gdLst/>
            <a:ahLst/>
            <a:cxnLst/>
            <a:rect l="l" t="t" r="r" b="b"/>
            <a:pathLst>
              <a:path w="994627" h="510540">
                <a:moveTo>
                  <a:pt x="0" y="0"/>
                </a:moveTo>
                <a:lnTo>
                  <a:pt x="994627" y="0"/>
                </a:lnTo>
                <a:lnTo>
                  <a:pt x="994627" y="510540"/>
                </a:lnTo>
                <a:lnTo>
                  <a:pt x="0" y="510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32CDEAAD-A9F9-B7FB-3923-8A9335CD420C}"/>
              </a:ext>
            </a:extLst>
          </p:cNvPr>
          <p:cNvGrpSpPr/>
          <p:nvPr/>
        </p:nvGrpSpPr>
        <p:grpSpPr>
          <a:xfrm>
            <a:off x="1143000" y="2110953"/>
            <a:ext cx="16230600" cy="7168530"/>
            <a:chOff x="0" y="0"/>
            <a:chExt cx="4274726" cy="188800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9ECFC3AD-7301-0FB9-502A-4CC9B2A5A041}"/>
                </a:ext>
              </a:extLst>
            </p:cNvPr>
            <p:cNvSpPr/>
            <p:nvPr/>
          </p:nvSpPr>
          <p:spPr>
            <a:xfrm>
              <a:off x="0" y="0"/>
              <a:ext cx="4274726" cy="1888008"/>
            </a:xfrm>
            <a:custGeom>
              <a:avLst/>
              <a:gdLst/>
              <a:ahLst/>
              <a:cxnLst/>
              <a:rect l="l" t="t" r="r" b="b"/>
              <a:pathLst>
                <a:path w="4274726" h="1888008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863681"/>
                  </a:lnTo>
                  <a:cubicBezTo>
                    <a:pt x="4274726" y="1877117"/>
                    <a:pt x="4263834" y="1888008"/>
                    <a:pt x="4250399" y="1888008"/>
                  </a:cubicBezTo>
                  <a:lnTo>
                    <a:pt x="24327" y="1888008"/>
                  </a:lnTo>
                  <a:cubicBezTo>
                    <a:pt x="10891" y="1888008"/>
                    <a:pt x="0" y="1877117"/>
                    <a:pt x="0" y="1863681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EF7">
                <a:alpha val="52941"/>
              </a:srgbClr>
            </a:solidFill>
            <a:ln>
              <a:solidFill>
                <a:schemeClr val="tx1"/>
              </a:solidFill>
            </a:ln>
          </p:spPr>
          <p:txBody>
            <a:bodyPr/>
            <a:lstStyle/>
            <a:p>
              <a:pPr algn="ctr"/>
              <a:r>
                <a:rPr lang="en-US" sz="60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Now Sarai, Abram's wife, had borne him no children. She had a female Egyptian servant whose name was Hagar.  And Sarai said to Abram, “Behold now, the Lord has prevented me from bearing children. Go in to my servant; </a:t>
              </a:r>
            </a:p>
            <a:p>
              <a:pPr algn="ctr"/>
              <a:r>
                <a:rPr lang="en-US" sz="60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Genesis 16:1-2</a:t>
              </a: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C25D8E44-37E6-607E-8C74-B77DD4A76312}"/>
                </a:ext>
              </a:extLst>
            </p:cNvPr>
            <p:cNvSpPr txBox="1"/>
            <p:nvPr/>
          </p:nvSpPr>
          <p:spPr>
            <a:xfrm>
              <a:off x="0" y="-38100"/>
              <a:ext cx="4274726" cy="19261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1FEFFA10-9EE4-2F98-DD71-DF3EF19D4B3B}"/>
              </a:ext>
            </a:extLst>
          </p:cNvPr>
          <p:cNvSpPr txBox="1"/>
          <p:nvPr/>
        </p:nvSpPr>
        <p:spPr>
          <a:xfrm>
            <a:off x="13030273" y="394335"/>
            <a:ext cx="4229027" cy="710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471"/>
              </a:lnSpc>
              <a:spcBef>
                <a:spcPct val="0"/>
              </a:spcBef>
            </a:pPr>
            <a:r>
              <a:rPr lang="en-US" sz="3908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AB</a:t>
            </a:r>
            <a:r>
              <a:rPr lang="en-US" sz="3908" u="none" strike="noStrike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RAHAM'S FAITH</a:t>
            </a:r>
          </a:p>
        </p:txBody>
      </p:sp>
    </p:spTree>
    <p:extLst>
      <p:ext uri="{BB962C8B-B14F-4D97-AF65-F5344CB8AC3E}">
        <p14:creationId xmlns:p14="http://schemas.microsoft.com/office/powerpoint/2010/main" val="2264672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F8E819-292D-8669-7000-ED66D5F45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1C48765-87FF-958C-749C-04034D6B1D82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137F6361-1342-25C2-32FC-8266ABE85D85}"/>
              </a:ext>
            </a:extLst>
          </p:cNvPr>
          <p:cNvSpPr/>
          <p:nvPr/>
        </p:nvSpPr>
        <p:spPr>
          <a:xfrm flipV="1">
            <a:off x="1038225" y="518160"/>
            <a:ext cx="0" cy="510540"/>
          </a:xfrm>
          <a:prstGeom prst="line">
            <a:avLst/>
          </a:prstGeom>
          <a:ln w="19050" cap="flat">
            <a:solidFill>
              <a:srgbClr val="FFFEF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464096FC-07EF-7C8F-7870-126FB113AF55}"/>
              </a:ext>
            </a:extLst>
          </p:cNvPr>
          <p:cNvSpPr/>
          <p:nvPr/>
        </p:nvSpPr>
        <p:spPr>
          <a:xfrm>
            <a:off x="1274651" y="518160"/>
            <a:ext cx="994627" cy="510540"/>
          </a:xfrm>
          <a:custGeom>
            <a:avLst/>
            <a:gdLst/>
            <a:ahLst/>
            <a:cxnLst/>
            <a:rect l="l" t="t" r="r" b="b"/>
            <a:pathLst>
              <a:path w="994627" h="510540">
                <a:moveTo>
                  <a:pt x="0" y="0"/>
                </a:moveTo>
                <a:lnTo>
                  <a:pt x="994627" y="0"/>
                </a:lnTo>
                <a:lnTo>
                  <a:pt x="994627" y="510540"/>
                </a:lnTo>
                <a:lnTo>
                  <a:pt x="0" y="510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04169461-3006-822C-6133-A1B6FFF2DCFE}"/>
              </a:ext>
            </a:extLst>
          </p:cNvPr>
          <p:cNvGrpSpPr/>
          <p:nvPr/>
        </p:nvGrpSpPr>
        <p:grpSpPr>
          <a:xfrm>
            <a:off x="1028700" y="2089770"/>
            <a:ext cx="16230600" cy="7168530"/>
            <a:chOff x="0" y="0"/>
            <a:chExt cx="4274726" cy="188800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47A7FC02-3964-7BE5-2B91-7403C463C836}"/>
                </a:ext>
              </a:extLst>
            </p:cNvPr>
            <p:cNvSpPr/>
            <p:nvPr/>
          </p:nvSpPr>
          <p:spPr>
            <a:xfrm>
              <a:off x="0" y="0"/>
              <a:ext cx="4274726" cy="1888008"/>
            </a:xfrm>
            <a:custGeom>
              <a:avLst/>
              <a:gdLst/>
              <a:ahLst/>
              <a:cxnLst/>
              <a:rect l="l" t="t" r="r" b="b"/>
              <a:pathLst>
                <a:path w="4274726" h="1888008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863681"/>
                  </a:lnTo>
                  <a:cubicBezTo>
                    <a:pt x="4274726" y="1877117"/>
                    <a:pt x="4263834" y="1888008"/>
                    <a:pt x="4250399" y="1888008"/>
                  </a:cubicBezTo>
                  <a:lnTo>
                    <a:pt x="24327" y="1888008"/>
                  </a:lnTo>
                  <a:cubicBezTo>
                    <a:pt x="10891" y="1888008"/>
                    <a:pt x="0" y="1877117"/>
                    <a:pt x="0" y="1863681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EF7">
                <a:alpha val="52941"/>
              </a:srgbClr>
            </a:solidFill>
          </p:spPr>
          <p:txBody>
            <a:bodyPr/>
            <a:lstStyle/>
            <a:p>
              <a:pPr marL="1371600" indent="-1371600">
                <a:buAutoNum type="romanUcPeriod"/>
              </a:pPr>
              <a:r>
                <a:rPr lang="en-US" sz="6600" b="1" dirty="0"/>
                <a:t>Convincing ourselves that wrong is right  </a:t>
              </a:r>
            </a:p>
            <a:p>
              <a:pPr marL="1143000" indent="-1143000">
                <a:buAutoNum type="alphaLcPeriod"/>
              </a:pPr>
              <a:endParaRPr lang="en-US" sz="6000" b="1" dirty="0"/>
            </a:p>
            <a:p>
              <a:pPr marL="1143000" indent="-1143000">
                <a:buAutoNum type="alphaLcPeriod"/>
              </a:pPr>
              <a:r>
                <a:rPr lang="en-US" sz="6000" b="1" dirty="0"/>
                <a:t>It starts with impatience with God</a:t>
              </a: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AAA5CC29-DD02-BC90-7BD8-69B38E4EFA19}"/>
                </a:ext>
              </a:extLst>
            </p:cNvPr>
            <p:cNvSpPr txBox="1"/>
            <p:nvPr/>
          </p:nvSpPr>
          <p:spPr>
            <a:xfrm>
              <a:off x="0" y="-38100"/>
              <a:ext cx="4274726" cy="19261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6C4FF8B2-9092-F4DB-BA69-8D988359F0F1}"/>
              </a:ext>
            </a:extLst>
          </p:cNvPr>
          <p:cNvSpPr txBox="1"/>
          <p:nvPr/>
        </p:nvSpPr>
        <p:spPr>
          <a:xfrm>
            <a:off x="13030273" y="394335"/>
            <a:ext cx="4229027" cy="710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471"/>
              </a:lnSpc>
              <a:spcBef>
                <a:spcPct val="0"/>
              </a:spcBef>
            </a:pPr>
            <a:r>
              <a:rPr lang="en-US" sz="3908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AB</a:t>
            </a:r>
            <a:r>
              <a:rPr lang="en-US" sz="3908" u="none" strike="noStrike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RAHAM'S FAITH</a:t>
            </a:r>
          </a:p>
        </p:txBody>
      </p:sp>
    </p:spTree>
    <p:extLst>
      <p:ext uri="{BB962C8B-B14F-4D97-AF65-F5344CB8AC3E}">
        <p14:creationId xmlns:p14="http://schemas.microsoft.com/office/powerpoint/2010/main" val="1388373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423BC-71CB-E49D-74C6-7AE178A2E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AA205F5-394B-7717-B589-8C93B1F6F511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90DFC8A5-2538-15A4-AC31-28CA68A92A80}"/>
              </a:ext>
            </a:extLst>
          </p:cNvPr>
          <p:cNvSpPr/>
          <p:nvPr/>
        </p:nvSpPr>
        <p:spPr>
          <a:xfrm flipV="1">
            <a:off x="1038225" y="518160"/>
            <a:ext cx="0" cy="510540"/>
          </a:xfrm>
          <a:prstGeom prst="line">
            <a:avLst/>
          </a:prstGeom>
          <a:ln w="19050" cap="flat">
            <a:solidFill>
              <a:srgbClr val="FFFEF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A2375327-05C1-ED9D-15F2-9259D53B0EAE}"/>
              </a:ext>
            </a:extLst>
          </p:cNvPr>
          <p:cNvSpPr/>
          <p:nvPr/>
        </p:nvSpPr>
        <p:spPr>
          <a:xfrm>
            <a:off x="1274651" y="518160"/>
            <a:ext cx="994627" cy="510540"/>
          </a:xfrm>
          <a:custGeom>
            <a:avLst/>
            <a:gdLst/>
            <a:ahLst/>
            <a:cxnLst/>
            <a:rect l="l" t="t" r="r" b="b"/>
            <a:pathLst>
              <a:path w="994627" h="510540">
                <a:moveTo>
                  <a:pt x="0" y="0"/>
                </a:moveTo>
                <a:lnTo>
                  <a:pt x="994627" y="0"/>
                </a:lnTo>
                <a:lnTo>
                  <a:pt x="994627" y="510540"/>
                </a:lnTo>
                <a:lnTo>
                  <a:pt x="0" y="510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E8377B98-A3AA-E392-56D9-BE807514974C}"/>
              </a:ext>
            </a:extLst>
          </p:cNvPr>
          <p:cNvGrpSpPr/>
          <p:nvPr/>
        </p:nvGrpSpPr>
        <p:grpSpPr>
          <a:xfrm>
            <a:off x="1143000" y="2110953"/>
            <a:ext cx="16230600" cy="7168530"/>
            <a:chOff x="0" y="0"/>
            <a:chExt cx="4274726" cy="188800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4EECBE12-3A70-EA04-C961-F7D29FA0E8CD}"/>
                </a:ext>
              </a:extLst>
            </p:cNvPr>
            <p:cNvSpPr/>
            <p:nvPr/>
          </p:nvSpPr>
          <p:spPr>
            <a:xfrm>
              <a:off x="0" y="0"/>
              <a:ext cx="4274726" cy="1888008"/>
            </a:xfrm>
            <a:custGeom>
              <a:avLst/>
              <a:gdLst/>
              <a:ahLst/>
              <a:cxnLst/>
              <a:rect l="l" t="t" r="r" b="b"/>
              <a:pathLst>
                <a:path w="4274726" h="1888008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863681"/>
                  </a:lnTo>
                  <a:cubicBezTo>
                    <a:pt x="4274726" y="1877117"/>
                    <a:pt x="4263834" y="1888008"/>
                    <a:pt x="4250399" y="1888008"/>
                  </a:cubicBezTo>
                  <a:lnTo>
                    <a:pt x="24327" y="1888008"/>
                  </a:lnTo>
                  <a:cubicBezTo>
                    <a:pt x="10891" y="1888008"/>
                    <a:pt x="0" y="1877117"/>
                    <a:pt x="0" y="1863681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EF7">
                <a:alpha val="52941"/>
              </a:srgbClr>
            </a:solidFill>
            <a:ln>
              <a:solidFill>
                <a:schemeClr val="tx1"/>
              </a:solidFill>
            </a:ln>
          </p:spPr>
          <p:txBody>
            <a:bodyPr/>
            <a:lstStyle/>
            <a:p>
              <a:pPr algn="ctr"/>
              <a:r>
                <a:rPr lang="en-US" sz="60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Go in to my servant;</a:t>
              </a:r>
            </a:p>
            <a:p>
              <a:pPr algn="ctr"/>
              <a:r>
                <a:rPr lang="en-US" sz="60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 it may be that I shall obtain children by her.”</a:t>
              </a:r>
            </a:p>
            <a:p>
              <a:pPr algn="ctr"/>
              <a:endParaRPr lang="en-US" sz="6000" b="1" dirty="0">
                <a:ln w="12700">
                  <a:solidFill>
                    <a:schemeClr val="tx1"/>
                  </a:solidFill>
                </a:ln>
                <a:solidFill>
                  <a:srgbClr val="FFFFFF"/>
                </a:solidFill>
              </a:endParaRPr>
            </a:p>
            <a:p>
              <a:pPr algn="ctr"/>
              <a:r>
                <a:rPr lang="en-US" sz="60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Genesis 16:1-2</a:t>
              </a: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642EAEC4-FFA5-5E06-368F-2294EEC94B53}"/>
                </a:ext>
              </a:extLst>
            </p:cNvPr>
            <p:cNvSpPr txBox="1"/>
            <p:nvPr/>
          </p:nvSpPr>
          <p:spPr>
            <a:xfrm>
              <a:off x="0" y="-38100"/>
              <a:ext cx="4274726" cy="19261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7AA51F39-597E-4CB1-911A-97897ED93ACC}"/>
              </a:ext>
            </a:extLst>
          </p:cNvPr>
          <p:cNvSpPr txBox="1"/>
          <p:nvPr/>
        </p:nvSpPr>
        <p:spPr>
          <a:xfrm>
            <a:off x="13030273" y="394335"/>
            <a:ext cx="4229027" cy="710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471"/>
              </a:lnSpc>
              <a:spcBef>
                <a:spcPct val="0"/>
              </a:spcBef>
            </a:pPr>
            <a:r>
              <a:rPr lang="en-US" sz="3908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AB</a:t>
            </a:r>
            <a:r>
              <a:rPr lang="en-US" sz="3908" u="none" strike="noStrike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RAHAM'S FAITH</a:t>
            </a:r>
          </a:p>
        </p:txBody>
      </p:sp>
    </p:spTree>
    <p:extLst>
      <p:ext uri="{BB962C8B-B14F-4D97-AF65-F5344CB8AC3E}">
        <p14:creationId xmlns:p14="http://schemas.microsoft.com/office/powerpoint/2010/main" val="3475029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DA923-1DC0-9A66-49D8-536F5DD61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6D9ED75-EB7A-DDCC-A044-F64D9BFFEAE3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015FCDFB-0881-B4A7-4270-6DE3CE991200}"/>
              </a:ext>
            </a:extLst>
          </p:cNvPr>
          <p:cNvSpPr/>
          <p:nvPr/>
        </p:nvSpPr>
        <p:spPr>
          <a:xfrm flipV="1">
            <a:off x="1038225" y="518160"/>
            <a:ext cx="0" cy="510540"/>
          </a:xfrm>
          <a:prstGeom prst="line">
            <a:avLst/>
          </a:prstGeom>
          <a:ln w="19050" cap="flat">
            <a:solidFill>
              <a:srgbClr val="FFFEF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5FA86CC5-D7BA-37D7-D6D1-4DBCF991F40E}"/>
              </a:ext>
            </a:extLst>
          </p:cNvPr>
          <p:cNvSpPr/>
          <p:nvPr/>
        </p:nvSpPr>
        <p:spPr>
          <a:xfrm>
            <a:off x="1274651" y="518160"/>
            <a:ext cx="994627" cy="510540"/>
          </a:xfrm>
          <a:custGeom>
            <a:avLst/>
            <a:gdLst/>
            <a:ahLst/>
            <a:cxnLst/>
            <a:rect l="l" t="t" r="r" b="b"/>
            <a:pathLst>
              <a:path w="994627" h="510540">
                <a:moveTo>
                  <a:pt x="0" y="0"/>
                </a:moveTo>
                <a:lnTo>
                  <a:pt x="994627" y="0"/>
                </a:lnTo>
                <a:lnTo>
                  <a:pt x="994627" y="510540"/>
                </a:lnTo>
                <a:lnTo>
                  <a:pt x="0" y="510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0AB81123-6EDB-5642-74E7-0D8785B3D410}"/>
              </a:ext>
            </a:extLst>
          </p:cNvPr>
          <p:cNvGrpSpPr/>
          <p:nvPr/>
        </p:nvGrpSpPr>
        <p:grpSpPr>
          <a:xfrm>
            <a:off x="1028700" y="2089770"/>
            <a:ext cx="16230600" cy="7168530"/>
            <a:chOff x="0" y="0"/>
            <a:chExt cx="4274726" cy="188800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C7212646-4E1F-B749-E288-C6DBA17B7010}"/>
                </a:ext>
              </a:extLst>
            </p:cNvPr>
            <p:cNvSpPr/>
            <p:nvPr/>
          </p:nvSpPr>
          <p:spPr>
            <a:xfrm>
              <a:off x="0" y="0"/>
              <a:ext cx="4274726" cy="1888008"/>
            </a:xfrm>
            <a:custGeom>
              <a:avLst/>
              <a:gdLst/>
              <a:ahLst/>
              <a:cxnLst/>
              <a:rect l="l" t="t" r="r" b="b"/>
              <a:pathLst>
                <a:path w="4274726" h="1888008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863681"/>
                  </a:lnTo>
                  <a:cubicBezTo>
                    <a:pt x="4274726" y="1877117"/>
                    <a:pt x="4263834" y="1888008"/>
                    <a:pt x="4250399" y="1888008"/>
                  </a:cubicBezTo>
                  <a:lnTo>
                    <a:pt x="24327" y="1888008"/>
                  </a:lnTo>
                  <a:cubicBezTo>
                    <a:pt x="10891" y="1888008"/>
                    <a:pt x="0" y="1877117"/>
                    <a:pt x="0" y="1863681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EF7">
                <a:alpha val="52941"/>
              </a:srgbClr>
            </a:solidFill>
          </p:spPr>
          <p:txBody>
            <a:bodyPr/>
            <a:lstStyle/>
            <a:p>
              <a:pPr marL="1371600" indent="-1371600">
                <a:buAutoNum type="romanUcPeriod"/>
              </a:pPr>
              <a:r>
                <a:rPr lang="en-US" sz="6600" b="1" dirty="0"/>
                <a:t>Convincing ourselves that wrong is right  </a:t>
              </a:r>
            </a:p>
            <a:p>
              <a:pPr marL="1143000" indent="-1143000">
                <a:buAutoNum type="alphaLcPeriod"/>
              </a:pPr>
              <a:endParaRPr lang="en-US" sz="6000" b="1" dirty="0"/>
            </a:p>
            <a:p>
              <a:pPr marL="1143000" indent="-1143000">
                <a:buAutoNum type="alphaLcPeriod"/>
              </a:pPr>
              <a:r>
                <a:rPr lang="en-US" sz="6000" b="1" dirty="0"/>
                <a:t>It starts with impatience with God</a:t>
              </a:r>
            </a:p>
            <a:p>
              <a:pPr marL="1143000" indent="-1143000">
                <a:buAutoNum type="alphaLcPeriod"/>
              </a:pPr>
              <a:r>
                <a:rPr lang="en-US" sz="6000" b="1" dirty="0"/>
                <a:t>Then we rationalize disobedience to God</a:t>
              </a:r>
            </a:p>
            <a:p>
              <a:endParaRPr lang="en-US" sz="6000" b="1" dirty="0"/>
            </a:p>
            <a:p>
              <a:r>
                <a:rPr lang="en-US" sz="6000" b="1" dirty="0"/>
                <a:t>“If servant is yours…</a:t>
              </a: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7B68F62E-A74F-EE88-6728-40C93B1BE67C}"/>
                </a:ext>
              </a:extLst>
            </p:cNvPr>
            <p:cNvSpPr txBox="1"/>
            <p:nvPr/>
          </p:nvSpPr>
          <p:spPr>
            <a:xfrm>
              <a:off x="0" y="-38100"/>
              <a:ext cx="4274726" cy="19261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9913F2E8-0653-44D7-7171-C2DC6DEAA07E}"/>
              </a:ext>
            </a:extLst>
          </p:cNvPr>
          <p:cNvSpPr txBox="1"/>
          <p:nvPr/>
        </p:nvSpPr>
        <p:spPr>
          <a:xfrm>
            <a:off x="13030273" y="394335"/>
            <a:ext cx="4229027" cy="710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471"/>
              </a:lnSpc>
              <a:spcBef>
                <a:spcPct val="0"/>
              </a:spcBef>
            </a:pPr>
            <a:r>
              <a:rPr lang="en-US" sz="3908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AB</a:t>
            </a:r>
            <a:r>
              <a:rPr lang="en-US" sz="3908" u="none" strike="noStrike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RAHAM'S FAITH</a:t>
            </a:r>
          </a:p>
        </p:txBody>
      </p:sp>
    </p:spTree>
    <p:extLst>
      <p:ext uri="{BB962C8B-B14F-4D97-AF65-F5344CB8AC3E}">
        <p14:creationId xmlns:p14="http://schemas.microsoft.com/office/powerpoint/2010/main" val="2848777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640F1-AB9E-0CE7-8C2C-604090FCC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150D1F9-F8CC-8CB3-68D7-19650817FCE9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6DABC016-89C2-5769-EAEC-341218F1B5AA}"/>
              </a:ext>
            </a:extLst>
          </p:cNvPr>
          <p:cNvSpPr/>
          <p:nvPr/>
        </p:nvSpPr>
        <p:spPr>
          <a:xfrm flipV="1">
            <a:off x="1038225" y="518160"/>
            <a:ext cx="0" cy="510540"/>
          </a:xfrm>
          <a:prstGeom prst="line">
            <a:avLst/>
          </a:prstGeom>
          <a:ln w="19050" cap="flat">
            <a:solidFill>
              <a:srgbClr val="FFFEF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12B4078F-332E-E73E-EF9C-904BE856EECD}"/>
              </a:ext>
            </a:extLst>
          </p:cNvPr>
          <p:cNvSpPr/>
          <p:nvPr/>
        </p:nvSpPr>
        <p:spPr>
          <a:xfrm>
            <a:off x="1274651" y="518160"/>
            <a:ext cx="994627" cy="510540"/>
          </a:xfrm>
          <a:custGeom>
            <a:avLst/>
            <a:gdLst/>
            <a:ahLst/>
            <a:cxnLst/>
            <a:rect l="l" t="t" r="r" b="b"/>
            <a:pathLst>
              <a:path w="994627" h="510540">
                <a:moveTo>
                  <a:pt x="0" y="0"/>
                </a:moveTo>
                <a:lnTo>
                  <a:pt x="994627" y="0"/>
                </a:lnTo>
                <a:lnTo>
                  <a:pt x="994627" y="510540"/>
                </a:lnTo>
                <a:lnTo>
                  <a:pt x="0" y="510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603234AE-A130-B4C3-3C18-1038DC5896BB}"/>
              </a:ext>
            </a:extLst>
          </p:cNvPr>
          <p:cNvGrpSpPr/>
          <p:nvPr/>
        </p:nvGrpSpPr>
        <p:grpSpPr>
          <a:xfrm>
            <a:off x="1028700" y="2089770"/>
            <a:ext cx="16230600" cy="7168530"/>
            <a:chOff x="0" y="0"/>
            <a:chExt cx="4274726" cy="188800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ECFCA380-E668-3D99-2A03-579016627CA0}"/>
                </a:ext>
              </a:extLst>
            </p:cNvPr>
            <p:cNvSpPr/>
            <p:nvPr/>
          </p:nvSpPr>
          <p:spPr>
            <a:xfrm>
              <a:off x="0" y="0"/>
              <a:ext cx="4274726" cy="1888008"/>
            </a:xfrm>
            <a:custGeom>
              <a:avLst/>
              <a:gdLst/>
              <a:ahLst/>
              <a:cxnLst/>
              <a:rect l="l" t="t" r="r" b="b"/>
              <a:pathLst>
                <a:path w="4274726" h="1888008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863681"/>
                  </a:lnTo>
                  <a:cubicBezTo>
                    <a:pt x="4274726" y="1877117"/>
                    <a:pt x="4263834" y="1888008"/>
                    <a:pt x="4250399" y="1888008"/>
                  </a:cubicBezTo>
                  <a:lnTo>
                    <a:pt x="24327" y="1888008"/>
                  </a:lnTo>
                  <a:cubicBezTo>
                    <a:pt x="10891" y="1888008"/>
                    <a:pt x="0" y="1877117"/>
                    <a:pt x="0" y="1863681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EF7">
                <a:alpha val="52941"/>
              </a:srgbClr>
            </a:solidFill>
          </p:spPr>
          <p:txBody>
            <a:bodyPr/>
            <a:lstStyle/>
            <a:p>
              <a:pPr algn="ctr"/>
              <a:r>
                <a:rPr lang="en-US" sz="8000" b="1" dirty="0"/>
                <a:t>What is wrong?</a:t>
              </a:r>
            </a:p>
            <a:p>
              <a:endParaRPr lang="en-US" sz="6000" b="1" dirty="0"/>
            </a:p>
            <a:p>
              <a:r>
                <a:rPr lang="en-US" sz="6000" b="1" dirty="0"/>
                <a:t>#1. It is violating their marriage vow</a:t>
              </a: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F81EDDD4-C82E-1E8C-790C-19D9890BA014}"/>
                </a:ext>
              </a:extLst>
            </p:cNvPr>
            <p:cNvSpPr txBox="1"/>
            <p:nvPr/>
          </p:nvSpPr>
          <p:spPr>
            <a:xfrm>
              <a:off x="0" y="-38100"/>
              <a:ext cx="4274726" cy="19261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75545A22-0ED5-0B97-703C-2D9077955849}"/>
              </a:ext>
            </a:extLst>
          </p:cNvPr>
          <p:cNvSpPr txBox="1"/>
          <p:nvPr/>
        </p:nvSpPr>
        <p:spPr>
          <a:xfrm>
            <a:off x="13030273" y="394335"/>
            <a:ext cx="4229027" cy="710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471"/>
              </a:lnSpc>
              <a:spcBef>
                <a:spcPct val="0"/>
              </a:spcBef>
            </a:pPr>
            <a:r>
              <a:rPr lang="en-US" sz="3908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AB</a:t>
            </a:r>
            <a:r>
              <a:rPr lang="en-US" sz="3908" u="none" strike="noStrike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RAHAM'S FAITH</a:t>
            </a:r>
          </a:p>
        </p:txBody>
      </p:sp>
    </p:spTree>
    <p:extLst>
      <p:ext uri="{BB962C8B-B14F-4D97-AF65-F5344CB8AC3E}">
        <p14:creationId xmlns:p14="http://schemas.microsoft.com/office/powerpoint/2010/main" val="3569824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839B0-6C71-2AB7-98FD-8873507A3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F5F1AED-3AFA-257B-B9CD-5093E7452A0A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7630FF19-C49B-8075-8D98-39AA0F7B13B4}"/>
              </a:ext>
            </a:extLst>
          </p:cNvPr>
          <p:cNvSpPr/>
          <p:nvPr/>
        </p:nvSpPr>
        <p:spPr>
          <a:xfrm flipV="1">
            <a:off x="1038225" y="518160"/>
            <a:ext cx="0" cy="510540"/>
          </a:xfrm>
          <a:prstGeom prst="line">
            <a:avLst/>
          </a:prstGeom>
          <a:ln w="19050" cap="flat">
            <a:solidFill>
              <a:srgbClr val="FFFEF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CB5CBD34-6C4C-FEC8-D283-B75875A3F472}"/>
              </a:ext>
            </a:extLst>
          </p:cNvPr>
          <p:cNvSpPr/>
          <p:nvPr/>
        </p:nvSpPr>
        <p:spPr>
          <a:xfrm>
            <a:off x="1274651" y="518160"/>
            <a:ext cx="994627" cy="510540"/>
          </a:xfrm>
          <a:custGeom>
            <a:avLst/>
            <a:gdLst/>
            <a:ahLst/>
            <a:cxnLst/>
            <a:rect l="l" t="t" r="r" b="b"/>
            <a:pathLst>
              <a:path w="994627" h="510540">
                <a:moveTo>
                  <a:pt x="0" y="0"/>
                </a:moveTo>
                <a:lnTo>
                  <a:pt x="994627" y="0"/>
                </a:lnTo>
                <a:lnTo>
                  <a:pt x="994627" y="510540"/>
                </a:lnTo>
                <a:lnTo>
                  <a:pt x="0" y="510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35CE3647-7E26-30AA-C657-1A5FA04199E6}"/>
              </a:ext>
            </a:extLst>
          </p:cNvPr>
          <p:cNvGrpSpPr/>
          <p:nvPr/>
        </p:nvGrpSpPr>
        <p:grpSpPr>
          <a:xfrm>
            <a:off x="1028700" y="2089770"/>
            <a:ext cx="16230600" cy="7168530"/>
            <a:chOff x="0" y="0"/>
            <a:chExt cx="4274726" cy="188800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805C95E9-27B4-54C8-0E9F-85EF8232CF12}"/>
                </a:ext>
              </a:extLst>
            </p:cNvPr>
            <p:cNvSpPr/>
            <p:nvPr/>
          </p:nvSpPr>
          <p:spPr>
            <a:xfrm>
              <a:off x="0" y="0"/>
              <a:ext cx="4274726" cy="1888008"/>
            </a:xfrm>
            <a:custGeom>
              <a:avLst/>
              <a:gdLst/>
              <a:ahLst/>
              <a:cxnLst/>
              <a:rect l="l" t="t" r="r" b="b"/>
              <a:pathLst>
                <a:path w="4274726" h="1888008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863681"/>
                  </a:lnTo>
                  <a:cubicBezTo>
                    <a:pt x="4274726" y="1877117"/>
                    <a:pt x="4263834" y="1888008"/>
                    <a:pt x="4250399" y="1888008"/>
                  </a:cubicBezTo>
                  <a:lnTo>
                    <a:pt x="24327" y="1888008"/>
                  </a:lnTo>
                  <a:cubicBezTo>
                    <a:pt x="10891" y="1888008"/>
                    <a:pt x="0" y="1877117"/>
                    <a:pt x="0" y="1863681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EF7">
                <a:alpha val="52941"/>
              </a:srgbClr>
            </a:solidFill>
          </p:spPr>
          <p:txBody>
            <a:bodyPr/>
            <a:lstStyle/>
            <a:p>
              <a:pPr algn="ctr"/>
              <a:r>
                <a:rPr lang="en-US" sz="8000" b="1" dirty="0"/>
                <a:t>What is wrong?</a:t>
              </a:r>
            </a:p>
            <a:p>
              <a:endParaRPr lang="en-US" sz="6000" b="1" dirty="0"/>
            </a:p>
            <a:p>
              <a:r>
                <a:rPr lang="en-US" sz="6000" b="1" dirty="0"/>
                <a:t>#1. It is violating their marriage vow</a:t>
              </a:r>
            </a:p>
            <a:p>
              <a:r>
                <a:rPr lang="en-US" sz="6000" b="1" dirty="0"/>
                <a:t>#2. Not trusting God to make it happen</a:t>
              </a: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AA284EBE-6292-9444-5D26-9A1FB780DF76}"/>
                </a:ext>
              </a:extLst>
            </p:cNvPr>
            <p:cNvSpPr txBox="1"/>
            <p:nvPr/>
          </p:nvSpPr>
          <p:spPr>
            <a:xfrm>
              <a:off x="0" y="-38100"/>
              <a:ext cx="4274726" cy="19261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4939BC9C-44CB-A982-A78B-719C118A20F0}"/>
              </a:ext>
            </a:extLst>
          </p:cNvPr>
          <p:cNvSpPr txBox="1"/>
          <p:nvPr/>
        </p:nvSpPr>
        <p:spPr>
          <a:xfrm>
            <a:off x="13030273" y="394335"/>
            <a:ext cx="4229027" cy="710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471"/>
              </a:lnSpc>
              <a:spcBef>
                <a:spcPct val="0"/>
              </a:spcBef>
            </a:pPr>
            <a:r>
              <a:rPr lang="en-US" sz="3908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AB</a:t>
            </a:r>
            <a:r>
              <a:rPr lang="en-US" sz="3908" u="none" strike="noStrike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RAHAM'S FAITH</a:t>
            </a:r>
          </a:p>
        </p:txBody>
      </p:sp>
    </p:spTree>
    <p:extLst>
      <p:ext uri="{BB962C8B-B14F-4D97-AF65-F5344CB8AC3E}">
        <p14:creationId xmlns:p14="http://schemas.microsoft.com/office/powerpoint/2010/main" val="2461716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00E69-6A89-8014-F3E3-3624D701F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DD4000C-05A4-BFC2-1024-64637FAE2ACC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A5AFCB41-F7D1-D463-E7DC-66D507BB4D7B}"/>
              </a:ext>
            </a:extLst>
          </p:cNvPr>
          <p:cNvSpPr/>
          <p:nvPr/>
        </p:nvSpPr>
        <p:spPr>
          <a:xfrm flipV="1">
            <a:off x="1038225" y="518160"/>
            <a:ext cx="0" cy="510540"/>
          </a:xfrm>
          <a:prstGeom prst="line">
            <a:avLst/>
          </a:prstGeom>
          <a:ln w="19050" cap="flat">
            <a:solidFill>
              <a:srgbClr val="FFFEF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1A420D05-D809-2029-7CFC-4C7970E022B4}"/>
              </a:ext>
            </a:extLst>
          </p:cNvPr>
          <p:cNvSpPr/>
          <p:nvPr/>
        </p:nvSpPr>
        <p:spPr>
          <a:xfrm>
            <a:off x="1274651" y="518160"/>
            <a:ext cx="994627" cy="510540"/>
          </a:xfrm>
          <a:custGeom>
            <a:avLst/>
            <a:gdLst/>
            <a:ahLst/>
            <a:cxnLst/>
            <a:rect l="l" t="t" r="r" b="b"/>
            <a:pathLst>
              <a:path w="994627" h="510540">
                <a:moveTo>
                  <a:pt x="0" y="0"/>
                </a:moveTo>
                <a:lnTo>
                  <a:pt x="994627" y="0"/>
                </a:lnTo>
                <a:lnTo>
                  <a:pt x="994627" y="510540"/>
                </a:lnTo>
                <a:lnTo>
                  <a:pt x="0" y="510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7DBDAC41-BCC9-BE72-CF5C-2086C7952630}"/>
              </a:ext>
            </a:extLst>
          </p:cNvPr>
          <p:cNvGrpSpPr/>
          <p:nvPr/>
        </p:nvGrpSpPr>
        <p:grpSpPr>
          <a:xfrm>
            <a:off x="1028700" y="2089770"/>
            <a:ext cx="16230600" cy="7168530"/>
            <a:chOff x="0" y="0"/>
            <a:chExt cx="4274726" cy="188800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E83FD978-125A-58AD-3946-17813337F58A}"/>
                </a:ext>
              </a:extLst>
            </p:cNvPr>
            <p:cNvSpPr/>
            <p:nvPr/>
          </p:nvSpPr>
          <p:spPr>
            <a:xfrm>
              <a:off x="0" y="0"/>
              <a:ext cx="4274726" cy="1888008"/>
            </a:xfrm>
            <a:custGeom>
              <a:avLst/>
              <a:gdLst/>
              <a:ahLst/>
              <a:cxnLst/>
              <a:rect l="l" t="t" r="r" b="b"/>
              <a:pathLst>
                <a:path w="4274726" h="1888008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863681"/>
                  </a:lnTo>
                  <a:cubicBezTo>
                    <a:pt x="4274726" y="1877117"/>
                    <a:pt x="4263834" y="1888008"/>
                    <a:pt x="4250399" y="1888008"/>
                  </a:cubicBezTo>
                  <a:lnTo>
                    <a:pt x="24327" y="1888008"/>
                  </a:lnTo>
                  <a:cubicBezTo>
                    <a:pt x="10891" y="1888008"/>
                    <a:pt x="0" y="1877117"/>
                    <a:pt x="0" y="1863681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EF7">
                <a:alpha val="52941"/>
              </a:srgbClr>
            </a:solidFill>
          </p:spPr>
          <p:txBody>
            <a:bodyPr/>
            <a:lstStyle/>
            <a:p>
              <a:pPr algn="ctr"/>
              <a:r>
                <a:rPr lang="en-US" sz="8000" b="1" dirty="0"/>
                <a:t>Why she thought it was ok?</a:t>
              </a:r>
            </a:p>
            <a:p>
              <a:endParaRPr lang="en-US" sz="6000" b="1" dirty="0"/>
            </a:p>
            <a:p>
              <a:r>
                <a:rPr lang="en-US" sz="6000" b="1" dirty="0"/>
                <a:t>#1. She knows God’s goal, if she is helping reach 			the goal then it is ok.</a:t>
              </a: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6917A731-0574-36DE-3F83-DB810FCEDFF4}"/>
                </a:ext>
              </a:extLst>
            </p:cNvPr>
            <p:cNvSpPr txBox="1"/>
            <p:nvPr/>
          </p:nvSpPr>
          <p:spPr>
            <a:xfrm>
              <a:off x="0" y="-38100"/>
              <a:ext cx="4274726" cy="19261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FD0AD53C-7DD3-0344-4FF0-DCC2FFA36531}"/>
              </a:ext>
            </a:extLst>
          </p:cNvPr>
          <p:cNvSpPr txBox="1"/>
          <p:nvPr/>
        </p:nvSpPr>
        <p:spPr>
          <a:xfrm>
            <a:off x="13030273" y="394335"/>
            <a:ext cx="4229027" cy="710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471"/>
              </a:lnSpc>
              <a:spcBef>
                <a:spcPct val="0"/>
              </a:spcBef>
            </a:pPr>
            <a:r>
              <a:rPr lang="en-US" sz="3908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AB</a:t>
            </a:r>
            <a:r>
              <a:rPr lang="en-US" sz="3908" u="none" strike="noStrike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RAHAM'S FAITH</a:t>
            </a:r>
          </a:p>
        </p:txBody>
      </p:sp>
    </p:spTree>
    <p:extLst>
      <p:ext uri="{BB962C8B-B14F-4D97-AF65-F5344CB8AC3E}">
        <p14:creationId xmlns:p14="http://schemas.microsoft.com/office/powerpoint/2010/main" val="27050386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726AB-6C4B-4B59-06A4-CC75B995F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EF116A1-F0AE-C6AB-0113-7A877D98D95C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624EE9B9-3DAF-A1C0-370A-3AB32FB8A976}"/>
              </a:ext>
            </a:extLst>
          </p:cNvPr>
          <p:cNvSpPr/>
          <p:nvPr/>
        </p:nvSpPr>
        <p:spPr>
          <a:xfrm flipV="1">
            <a:off x="1038225" y="518160"/>
            <a:ext cx="0" cy="510540"/>
          </a:xfrm>
          <a:prstGeom prst="line">
            <a:avLst/>
          </a:prstGeom>
          <a:ln w="19050" cap="flat">
            <a:solidFill>
              <a:srgbClr val="FFFEF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7792C1C1-DC63-A4C0-D431-A1B452710ED4}"/>
              </a:ext>
            </a:extLst>
          </p:cNvPr>
          <p:cNvSpPr/>
          <p:nvPr/>
        </p:nvSpPr>
        <p:spPr>
          <a:xfrm>
            <a:off x="1274651" y="518160"/>
            <a:ext cx="994627" cy="510540"/>
          </a:xfrm>
          <a:custGeom>
            <a:avLst/>
            <a:gdLst/>
            <a:ahLst/>
            <a:cxnLst/>
            <a:rect l="l" t="t" r="r" b="b"/>
            <a:pathLst>
              <a:path w="994627" h="510540">
                <a:moveTo>
                  <a:pt x="0" y="0"/>
                </a:moveTo>
                <a:lnTo>
                  <a:pt x="994627" y="0"/>
                </a:lnTo>
                <a:lnTo>
                  <a:pt x="994627" y="510540"/>
                </a:lnTo>
                <a:lnTo>
                  <a:pt x="0" y="510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8C665E48-7496-305A-5155-E34DD4D441AA}"/>
              </a:ext>
            </a:extLst>
          </p:cNvPr>
          <p:cNvGrpSpPr/>
          <p:nvPr/>
        </p:nvGrpSpPr>
        <p:grpSpPr>
          <a:xfrm>
            <a:off x="1028700" y="2089770"/>
            <a:ext cx="16230600" cy="7168530"/>
            <a:chOff x="0" y="0"/>
            <a:chExt cx="4274726" cy="188800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642B4DDC-B055-13E9-837F-E735D6F9082F}"/>
                </a:ext>
              </a:extLst>
            </p:cNvPr>
            <p:cNvSpPr/>
            <p:nvPr/>
          </p:nvSpPr>
          <p:spPr>
            <a:xfrm>
              <a:off x="0" y="0"/>
              <a:ext cx="4274726" cy="1888008"/>
            </a:xfrm>
            <a:custGeom>
              <a:avLst/>
              <a:gdLst/>
              <a:ahLst/>
              <a:cxnLst/>
              <a:rect l="l" t="t" r="r" b="b"/>
              <a:pathLst>
                <a:path w="4274726" h="1888008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863681"/>
                  </a:lnTo>
                  <a:cubicBezTo>
                    <a:pt x="4274726" y="1877117"/>
                    <a:pt x="4263834" y="1888008"/>
                    <a:pt x="4250399" y="1888008"/>
                  </a:cubicBezTo>
                  <a:lnTo>
                    <a:pt x="24327" y="1888008"/>
                  </a:lnTo>
                  <a:cubicBezTo>
                    <a:pt x="10891" y="1888008"/>
                    <a:pt x="0" y="1877117"/>
                    <a:pt x="0" y="1863681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EF7">
                <a:alpha val="52941"/>
              </a:srgbClr>
            </a:solidFill>
          </p:spPr>
          <p:txBody>
            <a:bodyPr/>
            <a:lstStyle/>
            <a:p>
              <a:pPr algn="ctr"/>
              <a:r>
                <a:rPr lang="en-US" sz="8000" b="1" dirty="0"/>
                <a:t>Why she thought it was ok?</a:t>
              </a:r>
            </a:p>
            <a:p>
              <a:endParaRPr lang="en-US" sz="6000" b="1" dirty="0"/>
            </a:p>
            <a:p>
              <a:r>
                <a:rPr lang="en-US" sz="6000" b="1" dirty="0"/>
                <a:t>#1. She knows God’s goal, if she is helping reach 			the goal then it is ok.</a:t>
              </a:r>
            </a:p>
            <a:p>
              <a:r>
                <a:rPr lang="en-US" sz="6000" b="1" dirty="0"/>
                <a:t>#2. She has a love for Abram</a:t>
              </a: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95CF8E18-B9D1-213C-21C4-49E33DE292CE}"/>
                </a:ext>
              </a:extLst>
            </p:cNvPr>
            <p:cNvSpPr txBox="1"/>
            <p:nvPr/>
          </p:nvSpPr>
          <p:spPr>
            <a:xfrm>
              <a:off x="0" y="-38100"/>
              <a:ext cx="4274726" cy="19261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154AF463-6491-7E08-BBA7-6A5EF0608588}"/>
              </a:ext>
            </a:extLst>
          </p:cNvPr>
          <p:cNvSpPr txBox="1"/>
          <p:nvPr/>
        </p:nvSpPr>
        <p:spPr>
          <a:xfrm>
            <a:off x="13030273" y="394335"/>
            <a:ext cx="4229027" cy="710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471"/>
              </a:lnSpc>
              <a:spcBef>
                <a:spcPct val="0"/>
              </a:spcBef>
            </a:pPr>
            <a:r>
              <a:rPr lang="en-US" sz="3908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AB</a:t>
            </a:r>
            <a:r>
              <a:rPr lang="en-US" sz="3908" u="none" strike="noStrike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RAHAM'S FAITH</a:t>
            </a:r>
          </a:p>
        </p:txBody>
      </p:sp>
    </p:spTree>
    <p:extLst>
      <p:ext uri="{BB962C8B-B14F-4D97-AF65-F5344CB8AC3E}">
        <p14:creationId xmlns:p14="http://schemas.microsoft.com/office/powerpoint/2010/main" val="8670705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2CE52-A435-7D26-3170-57C8BD42F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5D9D1E1-1509-075A-E1CA-B93420B8A3FC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0CA75A4F-6BA8-DB01-486D-C59A441693AB}"/>
              </a:ext>
            </a:extLst>
          </p:cNvPr>
          <p:cNvSpPr/>
          <p:nvPr/>
        </p:nvSpPr>
        <p:spPr>
          <a:xfrm flipV="1">
            <a:off x="1038225" y="518160"/>
            <a:ext cx="0" cy="510540"/>
          </a:xfrm>
          <a:prstGeom prst="line">
            <a:avLst/>
          </a:prstGeom>
          <a:ln w="19050" cap="flat">
            <a:solidFill>
              <a:srgbClr val="FFFEF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5DB0F89A-2796-5704-9716-7C0FEBC3CCAC}"/>
              </a:ext>
            </a:extLst>
          </p:cNvPr>
          <p:cNvSpPr/>
          <p:nvPr/>
        </p:nvSpPr>
        <p:spPr>
          <a:xfrm>
            <a:off x="1274651" y="518160"/>
            <a:ext cx="994627" cy="510540"/>
          </a:xfrm>
          <a:custGeom>
            <a:avLst/>
            <a:gdLst/>
            <a:ahLst/>
            <a:cxnLst/>
            <a:rect l="l" t="t" r="r" b="b"/>
            <a:pathLst>
              <a:path w="994627" h="510540">
                <a:moveTo>
                  <a:pt x="0" y="0"/>
                </a:moveTo>
                <a:lnTo>
                  <a:pt x="994627" y="0"/>
                </a:lnTo>
                <a:lnTo>
                  <a:pt x="994627" y="510540"/>
                </a:lnTo>
                <a:lnTo>
                  <a:pt x="0" y="510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0107D40E-33C5-71D5-4991-872232DE726B}"/>
              </a:ext>
            </a:extLst>
          </p:cNvPr>
          <p:cNvGrpSpPr/>
          <p:nvPr/>
        </p:nvGrpSpPr>
        <p:grpSpPr>
          <a:xfrm>
            <a:off x="1143000" y="2110953"/>
            <a:ext cx="16230600" cy="7168530"/>
            <a:chOff x="0" y="0"/>
            <a:chExt cx="4274726" cy="188800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DA670765-3A6C-D5E8-6E35-199C7DB867F3}"/>
                </a:ext>
              </a:extLst>
            </p:cNvPr>
            <p:cNvSpPr/>
            <p:nvPr/>
          </p:nvSpPr>
          <p:spPr>
            <a:xfrm>
              <a:off x="0" y="0"/>
              <a:ext cx="4274726" cy="1888008"/>
            </a:xfrm>
            <a:custGeom>
              <a:avLst/>
              <a:gdLst/>
              <a:ahLst/>
              <a:cxnLst/>
              <a:rect l="l" t="t" r="r" b="b"/>
              <a:pathLst>
                <a:path w="4274726" h="1888008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863681"/>
                  </a:lnTo>
                  <a:cubicBezTo>
                    <a:pt x="4274726" y="1877117"/>
                    <a:pt x="4263834" y="1888008"/>
                    <a:pt x="4250399" y="1888008"/>
                  </a:cubicBezTo>
                  <a:lnTo>
                    <a:pt x="24327" y="1888008"/>
                  </a:lnTo>
                  <a:cubicBezTo>
                    <a:pt x="10891" y="1888008"/>
                    <a:pt x="0" y="1877117"/>
                    <a:pt x="0" y="1863681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EF7">
                <a:alpha val="52941"/>
              </a:srgbClr>
            </a:solidFill>
            <a:ln>
              <a:solidFill>
                <a:schemeClr val="tx1"/>
              </a:solidFill>
            </a:ln>
          </p:spPr>
          <p:txBody>
            <a:bodyPr/>
            <a:lstStyle/>
            <a:p>
              <a:pPr algn="ctr"/>
              <a:endParaRPr lang="en-US" sz="6000" b="1" dirty="0">
                <a:ln w="12700">
                  <a:solidFill>
                    <a:schemeClr val="tx1"/>
                  </a:solidFill>
                </a:ln>
                <a:solidFill>
                  <a:srgbClr val="FFFFFF"/>
                </a:solidFill>
              </a:endParaRPr>
            </a:p>
            <a:p>
              <a:pPr algn="ctr"/>
              <a:r>
                <a:rPr lang="en-US" sz="60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So, after Abram had lived ten years in the land of Canaan, Sarai, Abram's </a:t>
              </a:r>
              <a:r>
                <a:rPr lang="en-US" sz="6000" b="1" dirty="0">
                  <a:ln w="12700">
                    <a:solidFill>
                      <a:schemeClr val="tx1"/>
                    </a:solidFill>
                  </a:ln>
                  <a:solidFill>
                    <a:srgbClr val="FFFF00"/>
                  </a:solidFill>
                </a:rPr>
                <a:t>wife</a:t>
              </a:r>
              <a:r>
                <a:rPr lang="en-US" sz="60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, took Hagar the Egyptian, her servant, and gave her to Abram her husband as a </a:t>
              </a:r>
              <a:r>
                <a:rPr lang="en-US" sz="6000" b="1" dirty="0">
                  <a:ln w="12700">
                    <a:solidFill>
                      <a:schemeClr val="tx1"/>
                    </a:solidFill>
                  </a:ln>
                  <a:solidFill>
                    <a:srgbClr val="FFFF00"/>
                  </a:solidFill>
                </a:rPr>
                <a:t>wife</a:t>
              </a:r>
              <a:r>
                <a:rPr lang="en-US" sz="60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.</a:t>
              </a:r>
            </a:p>
            <a:p>
              <a:pPr algn="ctr"/>
              <a:endParaRPr lang="en-US" sz="6000" b="1" dirty="0">
                <a:ln w="12700">
                  <a:solidFill>
                    <a:schemeClr val="tx1"/>
                  </a:solidFill>
                </a:ln>
                <a:solidFill>
                  <a:srgbClr val="FFFFFF"/>
                </a:solidFill>
              </a:endParaRPr>
            </a:p>
            <a:p>
              <a:pPr algn="ctr"/>
              <a:r>
                <a:rPr lang="en-US" sz="60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Genesis 16:3</a:t>
              </a: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77570032-2493-ABBB-B49F-D5524B492C98}"/>
                </a:ext>
              </a:extLst>
            </p:cNvPr>
            <p:cNvSpPr txBox="1"/>
            <p:nvPr/>
          </p:nvSpPr>
          <p:spPr>
            <a:xfrm>
              <a:off x="0" y="-38100"/>
              <a:ext cx="4274726" cy="19261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7B7998A2-0E35-DD41-294B-70CD167E548B}"/>
              </a:ext>
            </a:extLst>
          </p:cNvPr>
          <p:cNvSpPr txBox="1"/>
          <p:nvPr/>
        </p:nvSpPr>
        <p:spPr>
          <a:xfrm>
            <a:off x="13030273" y="394335"/>
            <a:ext cx="4229027" cy="710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471"/>
              </a:lnSpc>
              <a:spcBef>
                <a:spcPct val="0"/>
              </a:spcBef>
            </a:pPr>
            <a:r>
              <a:rPr lang="en-US" sz="3908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AB</a:t>
            </a:r>
            <a:r>
              <a:rPr lang="en-US" sz="3908" u="none" strike="noStrike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RAHAM'S FAITH</a:t>
            </a:r>
          </a:p>
        </p:txBody>
      </p:sp>
    </p:spTree>
    <p:extLst>
      <p:ext uri="{BB962C8B-B14F-4D97-AF65-F5344CB8AC3E}">
        <p14:creationId xmlns:p14="http://schemas.microsoft.com/office/powerpoint/2010/main" val="28527926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30997-6EF9-E87B-8AA1-63028EA6B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A6C538A-C64D-978A-B3E1-C796C13DA34A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FD316E18-61B1-0532-69F7-60FAF30D2464}"/>
              </a:ext>
            </a:extLst>
          </p:cNvPr>
          <p:cNvSpPr/>
          <p:nvPr/>
        </p:nvSpPr>
        <p:spPr>
          <a:xfrm flipV="1">
            <a:off x="1038225" y="518160"/>
            <a:ext cx="0" cy="510540"/>
          </a:xfrm>
          <a:prstGeom prst="line">
            <a:avLst/>
          </a:prstGeom>
          <a:ln w="19050" cap="flat">
            <a:solidFill>
              <a:srgbClr val="FFFEF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54AFEC4A-4085-98C6-6756-0149C62C1402}"/>
              </a:ext>
            </a:extLst>
          </p:cNvPr>
          <p:cNvSpPr/>
          <p:nvPr/>
        </p:nvSpPr>
        <p:spPr>
          <a:xfrm>
            <a:off x="1274651" y="518160"/>
            <a:ext cx="994627" cy="510540"/>
          </a:xfrm>
          <a:custGeom>
            <a:avLst/>
            <a:gdLst/>
            <a:ahLst/>
            <a:cxnLst/>
            <a:rect l="l" t="t" r="r" b="b"/>
            <a:pathLst>
              <a:path w="994627" h="510540">
                <a:moveTo>
                  <a:pt x="0" y="0"/>
                </a:moveTo>
                <a:lnTo>
                  <a:pt x="994627" y="0"/>
                </a:lnTo>
                <a:lnTo>
                  <a:pt x="994627" y="510540"/>
                </a:lnTo>
                <a:lnTo>
                  <a:pt x="0" y="510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9442807B-A75D-03DE-FE15-FAA5643941F4}"/>
              </a:ext>
            </a:extLst>
          </p:cNvPr>
          <p:cNvGrpSpPr/>
          <p:nvPr/>
        </p:nvGrpSpPr>
        <p:grpSpPr>
          <a:xfrm>
            <a:off x="1028700" y="2089770"/>
            <a:ext cx="16230600" cy="7168530"/>
            <a:chOff x="0" y="0"/>
            <a:chExt cx="4274726" cy="188800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9BB31B5C-042C-2E72-5107-B5181C1A6302}"/>
                </a:ext>
              </a:extLst>
            </p:cNvPr>
            <p:cNvSpPr/>
            <p:nvPr/>
          </p:nvSpPr>
          <p:spPr>
            <a:xfrm>
              <a:off x="0" y="0"/>
              <a:ext cx="4274726" cy="1888008"/>
            </a:xfrm>
            <a:custGeom>
              <a:avLst/>
              <a:gdLst/>
              <a:ahLst/>
              <a:cxnLst/>
              <a:rect l="l" t="t" r="r" b="b"/>
              <a:pathLst>
                <a:path w="4274726" h="1888008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863681"/>
                  </a:lnTo>
                  <a:cubicBezTo>
                    <a:pt x="4274726" y="1877117"/>
                    <a:pt x="4263834" y="1888008"/>
                    <a:pt x="4250399" y="1888008"/>
                  </a:cubicBezTo>
                  <a:lnTo>
                    <a:pt x="24327" y="1888008"/>
                  </a:lnTo>
                  <a:cubicBezTo>
                    <a:pt x="10891" y="1888008"/>
                    <a:pt x="0" y="1877117"/>
                    <a:pt x="0" y="1863681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EF7">
                <a:alpha val="52941"/>
              </a:srgbClr>
            </a:solidFill>
          </p:spPr>
          <p:txBody>
            <a:bodyPr/>
            <a:lstStyle/>
            <a:p>
              <a:pPr marL="1371600" indent="-1371600">
                <a:buAutoNum type="romanUcPeriod"/>
              </a:pPr>
              <a:r>
                <a:rPr lang="en-US" sz="6600" b="1" dirty="0"/>
                <a:t>Convincing ourselves that wrong is right  </a:t>
              </a:r>
            </a:p>
            <a:p>
              <a:pPr marL="1143000" indent="-1143000">
                <a:buAutoNum type="alphaLcPeriod"/>
              </a:pPr>
              <a:endParaRPr lang="en-US" sz="6000" b="1" dirty="0"/>
            </a:p>
            <a:p>
              <a:pPr marL="1143000" indent="-1143000">
                <a:buAutoNum type="alphaLcPeriod"/>
              </a:pPr>
              <a:r>
                <a:rPr lang="en-US" sz="6000" b="1" dirty="0"/>
                <a:t>It starts with impatience with God</a:t>
              </a:r>
            </a:p>
            <a:p>
              <a:pPr marL="1143000" indent="-1143000">
                <a:buAutoNum type="alphaLcPeriod"/>
              </a:pPr>
              <a:r>
                <a:rPr lang="en-US" sz="6000" b="1" dirty="0"/>
                <a:t>Then we rationalize disobedience to God</a:t>
              </a:r>
            </a:p>
            <a:p>
              <a:pPr marL="1143000" indent="-1143000">
                <a:buAutoNum type="alphaLcPeriod"/>
              </a:pPr>
              <a:r>
                <a:rPr lang="en-US" sz="6000" b="1" dirty="0"/>
                <a:t>It ends in failure to trust God</a:t>
              </a: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99DDA761-C093-F57B-EE3B-52C9A6037874}"/>
                </a:ext>
              </a:extLst>
            </p:cNvPr>
            <p:cNvSpPr txBox="1"/>
            <p:nvPr/>
          </p:nvSpPr>
          <p:spPr>
            <a:xfrm>
              <a:off x="0" y="-38100"/>
              <a:ext cx="4274726" cy="19261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B95B1F82-B826-3A46-C088-D977E64A9175}"/>
              </a:ext>
            </a:extLst>
          </p:cNvPr>
          <p:cNvSpPr txBox="1"/>
          <p:nvPr/>
        </p:nvSpPr>
        <p:spPr>
          <a:xfrm>
            <a:off x="13030273" y="394335"/>
            <a:ext cx="4229027" cy="710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471"/>
              </a:lnSpc>
              <a:spcBef>
                <a:spcPct val="0"/>
              </a:spcBef>
            </a:pPr>
            <a:r>
              <a:rPr lang="en-US" sz="3908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AB</a:t>
            </a:r>
            <a:r>
              <a:rPr lang="en-US" sz="3908" u="none" strike="noStrike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RAHAM'S FAITH</a:t>
            </a:r>
          </a:p>
        </p:txBody>
      </p:sp>
    </p:spTree>
    <p:extLst>
      <p:ext uri="{BB962C8B-B14F-4D97-AF65-F5344CB8AC3E}">
        <p14:creationId xmlns:p14="http://schemas.microsoft.com/office/powerpoint/2010/main" val="31915417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E0014-DC31-AD07-360A-41C9EFB8B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F4ECB65-FB06-B025-ED3D-9ECE345A3548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4CB0E102-71B4-5FE7-E272-6951C3FBF2D1}"/>
              </a:ext>
            </a:extLst>
          </p:cNvPr>
          <p:cNvSpPr/>
          <p:nvPr/>
        </p:nvSpPr>
        <p:spPr>
          <a:xfrm flipV="1">
            <a:off x="1038225" y="518160"/>
            <a:ext cx="0" cy="510540"/>
          </a:xfrm>
          <a:prstGeom prst="line">
            <a:avLst/>
          </a:prstGeom>
          <a:ln w="19050" cap="flat">
            <a:solidFill>
              <a:srgbClr val="FFFEF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1BD596FE-EFA6-6D00-9F9F-901B662EBCAC}"/>
              </a:ext>
            </a:extLst>
          </p:cNvPr>
          <p:cNvSpPr/>
          <p:nvPr/>
        </p:nvSpPr>
        <p:spPr>
          <a:xfrm>
            <a:off x="1274651" y="518160"/>
            <a:ext cx="994627" cy="510540"/>
          </a:xfrm>
          <a:custGeom>
            <a:avLst/>
            <a:gdLst/>
            <a:ahLst/>
            <a:cxnLst/>
            <a:rect l="l" t="t" r="r" b="b"/>
            <a:pathLst>
              <a:path w="994627" h="510540">
                <a:moveTo>
                  <a:pt x="0" y="0"/>
                </a:moveTo>
                <a:lnTo>
                  <a:pt x="994627" y="0"/>
                </a:lnTo>
                <a:lnTo>
                  <a:pt x="994627" y="510540"/>
                </a:lnTo>
                <a:lnTo>
                  <a:pt x="0" y="510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2AC50835-5769-1A89-0E7E-D0941F854F4E}"/>
              </a:ext>
            </a:extLst>
          </p:cNvPr>
          <p:cNvGrpSpPr/>
          <p:nvPr/>
        </p:nvGrpSpPr>
        <p:grpSpPr>
          <a:xfrm>
            <a:off x="1143000" y="2110953"/>
            <a:ext cx="16230600" cy="7168530"/>
            <a:chOff x="0" y="0"/>
            <a:chExt cx="4274726" cy="188800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AC2CB74E-8579-D91D-234B-B4C2D8011969}"/>
                </a:ext>
              </a:extLst>
            </p:cNvPr>
            <p:cNvSpPr/>
            <p:nvPr/>
          </p:nvSpPr>
          <p:spPr>
            <a:xfrm>
              <a:off x="0" y="0"/>
              <a:ext cx="4274726" cy="1888008"/>
            </a:xfrm>
            <a:custGeom>
              <a:avLst/>
              <a:gdLst/>
              <a:ahLst/>
              <a:cxnLst/>
              <a:rect l="l" t="t" r="r" b="b"/>
              <a:pathLst>
                <a:path w="4274726" h="1888008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863681"/>
                  </a:lnTo>
                  <a:cubicBezTo>
                    <a:pt x="4274726" y="1877117"/>
                    <a:pt x="4263834" y="1888008"/>
                    <a:pt x="4250399" y="1888008"/>
                  </a:cubicBezTo>
                  <a:lnTo>
                    <a:pt x="24327" y="1888008"/>
                  </a:lnTo>
                  <a:cubicBezTo>
                    <a:pt x="10891" y="1888008"/>
                    <a:pt x="0" y="1877117"/>
                    <a:pt x="0" y="1863681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EF7">
                <a:alpha val="52941"/>
              </a:srgbClr>
            </a:solidFill>
            <a:ln>
              <a:solidFill>
                <a:schemeClr val="tx1"/>
              </a:solidFill>
            </a:ln>
          </p:spPr>
          <p:txBody>
            <a:bodyPr/>
            <a:lstStyle/>
            <a:p>
              <a:pPr algn="ctr"/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And he went in to Hagar, and she conceived. And when she saw that she had conceived, she looked with </a:t>
              </a:r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00"/>
                  </a:solidFill>
                </a:rPr>
                <a:t>contempt</a:t>
              </a:r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 on her mistress.</a:t>
              </a:r>
            </a:p>
            <a:p>
              <a:pPr algn="ctr"/>
              <a:endParaRPr lang="en-US" sz="6600" b="1" dirty="0">
                <a:ln w="12700">
                  <a:solidFill>
                    <a:schemeClr val="tx1"/>
                  </a:solidFill>
                </a:ln>
                <a:solidFill>
                  <a:srgbClr val="FFFFFF"/>
                </a:solidFill>
              </a:endParaRPr>
            </a:p>
            <a:p>
              <a:pPr algn="ctr"/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Genesis 16:4</a:t>
              </a: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0E56007B-9CDC-0488-7C2F-DBAD90B4192B}"/>
                </a:ext>
              </a:extLst>
            </p:cNvPr>
            <p:cNvSpPr txBox="1"/>
            <p:nvPr/>
          </p:nvSpPr>
          <p:spPr>
            <a:xfrm>
              <a:off x="0" y="-38100"/>
              <a:ext cx="4274726" cy="19261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179C0F2E-0CC2-34AE-C09A-F5BC8BF812CD}"/>
              </a:ext>
            </a:extLst>
          </p:cNvPr>
          <p:cNvSpPr txBox="1"/>
          <p:nvPr/>
        </p:nvSpPr>
        <p:spPr>
          <a:xfrm>
            <a:off x="13030273" y="394335"/>
            <a:ext cx="4229027" cy="710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471"/>
              </a:lnSpc>
              <a:spcBef>
                <a:spcPct val="0"/>
              </a:spcBef>
            </a:pPr>
            <a:r>
              <a:rPr lang="en-US" sz="3908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AB</a:t>
            </a:r>
            <a:r>
              <a:rPr lang="en-US" sz="3908" u="none" strike="noStrike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RAHAM'S FAITH</a:t>
            </a:r>
          </a:p>
        </p:txBody>
      </p:sp>
    </p:spTree>
    <p:extLst>
      <p:ext uri="{BB962C8B-B14F-4D97-AF65-F5344CB8AC3E}">
        <p14:creationId xmlns:p14="http://schemas.microsoft.com/office/powerpoint/2010/main" val="21833435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8928DE-CE4F-142D-957F-2DC46D9B9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CBA5ED-A3B7-5FF7-FCE0-BFDBB78B54A9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23B42B1E-7664-C4D5-B931-195815DEF495}"/>
              </a:ext>
            </a:extLst>
          </p:cNvPr>
          <p:cNvSpPr/>
          <p:nvPr/>
        </p:nvSpPr>
        <p:spPr>
          <a:xfrm flipV="1">
            <a:off x="1038225" y="518160"/>
            <a:ext cx="0" cy="510540"/>
          </a:xfrm>
          <a:prstGeom prst="line">
            <a:avLst/>
          </a:prstGeom>
          <a:ln w="19050" cap="flat">
            <a:solidFill>
              <a:srgbClr val="FFFEF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86BC1AB6-B187-3FB4-1006-A4E3CD8021E3}"/>
              </a:ext>
            </a:extLst>
          </p:cNvPr>
          <p:cNvSpPr/>
          <p:nvPr/>
        </p:nvSpPr>
        <p:spPr>
          <a:xfrm>
            <a:off x="1274651" y="518160"/>
            <a:ext cx="994627" cy="510540"/>
          </a:xfrm>
          <a:custGeom>
            <a:avLst/>
            <a:gdLst/>
            <a:ahLst/>
            <a:cxnLst/>
            <a:rect l="l" t="t" r="r" b="b"/>
            <a:pathLst>
              <a:path w="994627" h="510540">
                <a:moveTo>
                  <a:pt x="0" y="0"/>
                </a:moveTo>
                <a:lnTo>
                  <a:pt x="994627" y="0"/>
                </a:lnTo>
                <a:lnTo>
                  <a:pt x="994627" y="510540"/>
                </a:lnTo>
                <a:lnTo>
                  <a:pt x="0" y="510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E50103D8-5AE8-D866-5BE8-C8627543087E}"/>
              </a:ext>
            </a:extLst>
          </p:cNvPr>
          <p:cNvGrpSpPr/>
          <p:nvPr/>
        </p:nvGrpSpPr>
        <p:grpSpPr>
          <a:xfrm>
            <a:off x="1143000" y="2110953"/>
            <a:ext cx="16230600" cy="7168530"/>
            <a:chOff x="0" y="0"/>
            <a:chExt cx="4274726" cy="188800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87F03A34-BA36-D1D9-BDFE-37F8DB763931}"/>
                </a:ext>
              </a:extLst>
            </p:cNvPr>
            <p:cNvSpPr/>
            <p:nvPr/>
          </p:nvSpPr>
          <p:spPr>
            <a:xfrm>
              <a:off x="0" y="0"/>
              <a:ext cx="4274726" cy="1888008"/>
            </a:xfrm>
            <a:custGeom>
              <a:avLst/>
              <a:gdLst/>
              <a:ahLst/>
              <a:cxnLst/>
              <a:rect l="l" t="t" r="r" b="b"/>
              <a:pathLst>
                <a:path w="4274726" h="1888008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863681"/>
                  </a:lnTo>
                  <a:cubicBezTo>
                    <a:pt x="4274726" y="1877117"/>
                    <a:pt x="4263834" y="1888008"/>
                    <a:pt x="4250399" y="1888008"/>
                  </a:cubicBezTo>
                  <a:lnTo>
                    <a:pt x="24327" y="1888008"/>
                  </a:lnTo>
                  <a:cubicBezTo>
                    <a:pt x="10891" y="1888008"/>
                    <a:pt x="0" y="1877117"/>
                    <a:pt x="0" y="1863681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EF7">
                <a:alpha val="52941"/>
              </a:srgbClr>
            </a:solidFill>
            <a:ln>
              <a:solidFill>
                <a:schemeClr val="tx1"/>
              </a:solidFill>
            </a:ln>
          </p:spPr>
          <p:txBody>
            <a:bodyPr/>
            <a:lstStyle/>
            <a:p>
              <a:pPr algn="ctr"/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And Sarai said to Abram, “May the wrong done to me be </a:t>
              </a:r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00"/>
                  </a:solidFill>
                </a:rPr>
                <a:t>on you</a:t>
              </a:r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! I gave my servant to your embrace, and when she saw that she had conceived, she looked on me with </a:t>
              </a:r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chemeClr val="bg1"/>
                  </a:solidFill>
                </a:rPr>
                <a:t>contempt</a:t>
              </a:r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. May the Lord </a:t>
              </a:r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00"/>
                  </a:solidFill>
                </a:rPr>
                <a:t>judge</a:t>
              </a:r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 between you and me!” </a:t>
              </a:r>
            </a:p>
            <a:p>
              <a:pPr algn="ctr"/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Genesis 16:5</a:t>
              </a: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9C0A1473-7AED-FAA2-39BB-609D35A7C864}"/>
                </a:ext>
              </a:extLst>
            </p:cNvPr>
            <p:cNvSpPr txBox="1"/>
            <p:nvPr/>
          </p:nvSpPr>
          <p:spPr>
            <a:xfrm>
              <a:off x="0" y="-38100"/>
              <a:ext cx="4274726" cy="19261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C55ED402-140D-A242-0FEF-04D170BE9DD7}"/>
              </a:ext>
            </a:extLst>
          </p:cNvPr>
          <p:cNvSpPr txBox="1"/>
          <p:nvPr/>
        </p:nvSpPr>
        <p:spPr>
          <a:xfrm>
            <a:off x="13030273" y="394335"/>
            <a:ext cx="4229027" cy="710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471"/>
              </a:lnSpc>
              <a:spcBef>
                <a:spcPct val="0"/>
              </a:spcBef>
            </a:pPr>
            <a:r>
              <a:rPr lang="en-US" sz="3908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AB</a:t>
            </a:r>
            <a:r>
              <a:rPr lang="en-US" sz="3908" u="none" strike="noStrike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RAHAM'S FAITH</a:t>
            </a:r>
          </a:p>
        </p:txBody>
      </p:sp>
    </p:spTree>
    <p:extLst>
      <p:ext uri="{BB962C8B-B14F-4D97-AF65-F5344CB8AC3E}">
        <p14:creationId xmlns:p14="http://schemas.microsoft.com/office/powerpoint/2010/main" val="33481671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3C028-FFBE-2744-E739-AA0FB9F28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90BC55E-5FF2-AEFF-E311-3E2E25A45E66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C4652D30-F8F7-0E91-9210-A7D05D44144C}"/>
              </a:ext>
            </a:extLst>
          </p:cNvPr>
          <p:cNvSpPr/>
          <p:nvPr/>
        </p:nvSpPr>
        <p:spPr>
          <a:xfrm flipV="1">
            <a:off x="1038225" y="518160"/>
            <a:ext cx="0" cy="510540"/>
          </a:xfrm>
          <a:prstGeom prst="line">
            <a:avLst/>
          </a:prstGeom>
          <a:ln w="19050" cap="flat">
            <a:solidFill>
              <a:srgbClr val="FFFEF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BA37A7E0-EB09-965C-6B74-DE1C4BDC2D78}"/>
              </a:ext>
            </a:extLst>
          </p:cNvPr>
          <p:cNvSpPr/>
          <p:nvPr/>
        </p:nvSpPr>
        <p:spPr>
          <a:xfrm>
            <a:off x="1274651" y="518160"/>
            <a:ext cx="994627" cy="510540"/>
          </a:xfrm>
          <a:custGeom>
            <a:avLst/>
            <a:gdLst/>
            <a:ahLst/>
            <a:cxnLst/>
            <a:rect l="l" t="t" r="r" b="b"/>
            <a:pathLst>
              <a:path w="994627" h="510540">
                <a:moveTo>
                  <a:pt x="0" y="0"/>
                </a:moveTo>
                <a:lnTo>
                  <a:pt x="994627" y="0"/>
                </a:lnTo>
                <a:lnTo>
                  <a:pt x="994627" y="510540"/>
                </a:lnTo>
                <a:lnTo>
                  <a:pt x="0" y="510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CF188169-6F15-4EBB-CC79-389404B51809}"/>
              </a:ext>
            </a:extLst>
          </p:cNvPr>
          <p:cNvGrpSpPr/>
          <p:nvPr/>
        </p:nvGrpSpPr>
        <p:grpSpPr>
          <a:xfrm>
            <a:off x="1143000" y="2110953"/>
            <a:ext cx="16230600" cy="7168530"/>
            <a:chOff x="0" y="0"/>
            <a:chExt cx="4274726" cy="188800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C3036A37-814A-6438-AAFF-560704DD375C}"/>
                </a:ext>
              </a:extLst>
            </p:cNvPr>
            <p:cNvSpPr/>
            <p:nvPr/>
          </p:nvSpPr>
          <p:spPr>
            <a:xfrm>
              <a:off x="0" y="0"/>
              <a:ext cx="4274726" cy="1888008"/>
            </a:xfrm>
            <a:custGeom>
              <a:avLst/>
              <a:gdLst/>
              <a:ahLst/>
              <a:cxnLst/>
              <a:rect l="l" t="t" r="r" b="b"/>
              <a:pathLst>
                <a:path w="4274726" h="1888008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863681"/>
                  </a:lnTo>
                  <a:cubicBezTo>
                    <a:pt x="4274726" y="1877117"/>
                    <a:pt x="4263834" y="1888008"/>
                    <a:pt x="4250399" y="1888008"/>
                  </a:cubicBezTo>
                  <a:lnTo>
                    <a:pt x="24327" y="1888008"/>
                  </a:lnTo>
                  <a:cubicBezTo>
                    <a:pt x="10891" y="1888008"/>
                    <a:pt x="0" y="1877117"/>
                    <a:pt x="0" y="1863681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EF7">
                <a:alpha val="52941"/>
              </a:srgbClr>
            </a:solidFill>
            <a:ln>
              <a:solidFill>
                <a:schemeClr val="tx1"/>
              </a:solidFill>
            </a:ln>
          </p:spPr>
          <p:txBody>
            <a:bodyPr/>
            <a:lstStyle/>
            <a:p>
              <a:pPr algn="ctr"/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But Abram said to Sarai, “Behold, your servant is in your power; do to her </a:t>
              </a:r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00"/>
                  </a:solidFill>
                </a:rPr>
                <a:t>as you please</a:t>
              </a:r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.” Then Sarai dealt </a:t>
              </a:r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00"/>
                  </a:solidFill>
                </a:rPr>
                <a:t>harshly</a:t>
              </a:r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 with her, and she </a:t>
              </a:r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00"/>
                  </a:solidFill>
                </a:rPr>
                <a:t>fled </a:t>
              </a:r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from her.</a:t>
              </a:r>
            </a:p>
            <a:p>
              <a:pPr algn="ctr"/>
              <a:endParaRPr lang="en-US" sz="6600" b="1" dirty="0">
                <a:ln w="12700">
                  <a:solidFill>
                    <a:schemeClr val="tx1"/>
                  </a:solidFill>
                </a:ln>
                <a:solidFill>
                  <a:srgbClr val="FFFFFF"/>
                </a:solidFill>
              </a:endParaRPr>
            </a:p>
            <a:p>
              <a:pPr algn="ctr"/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Genesis 16:6</a:t>
              </a: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BC11C5F1-5C0B-EDD4-3392-A46DA09C9E5B}"/>
                </a:ext>
              </a:extLst>
            </p:cNvPr>
            <p:cNvSpPr txBox="1"/>
            <p:nvPr/>
          </p:nvSpPr>
          <p:spPr>
            <a:xfrm>
              <a:off x="0" y="-38100"/>
              <a:ext cx="4274726" cy="19261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F0001A86-CE33-A34E-8687-6FC77A57F248}"/>
              </a:ext>
            </a:extLst>
          </p:cNvPr>
          <p:cNvSpPr txBox="1"/>
          <p:nvPr/>
        </p:nvSpPr>
        <p:spPr>
          <a:xfrm>
            <a:off x="13030273" y="394335"/>
            <a:ext cx="4229027" cy="710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471"/>
              </a:lnSpc>
              <a:spcBef>
                <a:spcPct val="0"/>
              </a:spcBef>
            </a:pPr>
            <a:r>
              <a:rPr lang="en-US" sz="3908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AB</a:t>
            </a:r>
            <a:r>
              <a:rPr lang="en-US" sz="3908" u="none" strike="noStrike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RAHAM'S FAITH</a:t>
            </a:r>
          </a:p>
        </p:txBody>
      </p:sp>
    </p:spTree>
    <p:extLst>
      <p:ext uri="{BB962C8B-B14F-4D97-AF65-F5344CB8AC3E}">
        <p14:creationId xmlns:p14="http://schemas.microsoft.com/office/powerpoint/2010/main" val="42615169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CB041E-1ADB-E1BF-C799-66BA3FAB4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76834EB-C6F2-D80C-F5DB-5B8F3AEC63DC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53F691EB-92F9-C100-153F-C7C25BFCA26E}"/>
              </a:ext>
            </a:extLst>
          </p:cNvPr>
          <p:cNvSpPr/>
          <p:nvPr/>
        </p:nvSpPr>
        <p:spPr>
          <a:xfrm flipV="1">
            <a:off x="1038225" y="518160"/>
            <a:ext cx="0" cy="510540"/>
          </a:xfrm>
          <a:prstGeom prst="line">
            <a:avLst/>
          </a:prstGeom>
          <a:ln w="19050" cap="flat">
            <a:solidFill>
              <a:srgbClr val="FFFEF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2A7BAA6C-310F-33D3-CC2F-48028A6591BA}"/>
              </a:ext>
            </a:extLst>
          </p:cNvPr>
          <p:cNvSpPr/>
          <p:nvPr/>
        </p:nvSpPr>
        <p:spPr>
          <a:xfrm>
            <a:off x="1274651" y="518160"/>
            <a:ext cx="994627" cy="510540"/>
          </a:xfrm>
          <a:custGeom>
            <a:avLst/>
            <a:gdLst/>
            <a:ahLst/>
            <a:cxnLst/>
            <a:rect l="l" t="t" r="r" b="b"/>
            <a:pathLst>
              <a:path w="994627" h="510540">
                <a:moveTo>
                  <a:pt x="0" y="0"/>
                </a:moveTo>
                <a:lnTo>
                  <a:pt x="994627" y="0"/>
                </a:lnTo>
                <a:lnTo>
                  <a:pt x="994627" y="510540"/>
                </a:lnTo>
                <a:lnTo>
                  <a:pt x="0" y="510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FC21DB19-C12B-C352-FCB3-E1C1C9CEBF10}"/>
              </a:ext>
            </a:extLst>
          </p:cNvPr>
          <p:cNvGrpSpPr/>
          <p:nvPr/>
        </p:nvGrpSpPr>
        <p:grpSpPr>
          <a:xfrm>
            <a:off x="1028700" y="2089770"/>
            <a:ext cx="16230600" cy="7168530"/>
            <a:chOff x="0" y="0"/>
            <a:chExt cx="4274726" cy="188800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412B826B-6661-5247-96AC-5BDF78A94D3A}"/>
                </a:ext>
              </a:extLst>
            </p:cNvPr>
            <p:cNvSpPr/>
            <p:nvPr/>
          </p:nvSpPr>
          <p:spPr>
            <a:xfrm>
              <a:off x="0" y="0"/>
              <a:ext cx="4274726" cy="1888008"/>
            </a:xfrm>
            <a:custGeom>
              <a:avLst/>
              <a:gdLst/>
              <a:ahLst/>
              <a:cxnLst/>
              <a:rect l="l" t="t" r="r" b="b"/>
              <a:pathLst>
                <a:path w="4274726" h="1888008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863681"/>
                  </a:lnTo>
                  <a:cubicBezTo>
                    <a:pt x="4274726" y="1877117"/>
                    <a:pt x="4263834" y="1888008"/>
                    <a:pt x="4250399" y="1888008"/>
                  </a:cubicBezTo>
                  <a:lnTo>
                    <a:pt x="24327" y="1888008"/>
                  </a:lnTo>
                  <a:cubicBezTo>
                    <a:pt x="10891" y="1888008"/>
                    <a:pt x="0" y="1877117"/>
                    <a:pt x="0" y="1863681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EF7">
                <a:alpha val="52941"/>
              </a:srgbClr>
            </a:solidFill>
          </p:spPr>
          <p:txBody>
            <a:bodyPr/>
            <a:lstStyle/>
            <a:p>
              <a:r>
                <a:rPr lang="en-US" sz="6000" b="1" dirty="0"/>
                <a:t>The fall out of trying to help God with his plan:</a:t>
              </a:r>
            </a:p>
            <a:p>
              <a:endParaRPr lang="en-US" sz="6000" b="1" dirty="0"/>
            </a:p>
            <a:p>
              <a:pPr marL="1143000" indent="-1143000">
                <a:buAutoNum type="arabicPeriod"/>
              </a:pPr>
              <a:r>
                <a:rPr lang="en-US" sz="6000" b="1" dirty="0"/>
                <a:t>Hagar has contempt for Sarai</a:t>
              </a:r>
            </a:p>
            <a:p>
              <a:pPr marL="1143000" indent="-1143000">
                <a:buAutoNum type="arabicPeriod"/>
              </a:pPr>
              <a:r>
                <a:rPr lang="en-US" sz="6000" b="1" dirty="0"/>
                <a:t>Sarai’s pride is wounded—blames Abram</a:t>
              </a:r>
            </a:p>
            <a:p>
              <a:pPr marL="1143000" indent="-1143000">
                <a:buAutoNum type="arabicPeriod"/>
              </a:pPr>
              <a:r>
                <a:rPr lang="en-US" sz="6000" b="1" dirty="0"/>
                <a:t>Abram doesn’t deal with it, passes the buck</a:t>
              </a:r>
            </a:p>
            <a:p>
              <a:pPr marL="1143000" indent="-1143000">
                <a:buAutoNum type="arabicPeriod"/>
              </a:pPr>
              <a:r>
                <a:rPr lang="en-US" sz="6000" b="1" dirty="0"/>
                <a:t>Sarai deals harshly with Hagar</a:t>
              </a:r>
            </a:p>
            <a:p>
              <a:pPr marL="1143000" indent="-1143000">
                <a:buAutoNum type="arabicPeriod"/>
              </a:pPr>
              <a:r>
                <a:rPr lang="en-US" sz="6000" b="1" dirty="0"/>
                <a:t>Hagar runs away</a:t>
              </a: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BB157820-1001-4B7D-A209-7A698F8E9BE3}"/>
                </a:ext>
              </a:extLst>
            </p:cNvPr>
            <p:cNvSpPr txBox="1"/>
            <p:nvPr/>
          </p:nvSpPr>
          <p:spPr>
            <a:xfrm>
              <a:off x="0" y="-38100"/>
              <a:ext cx="4274726" cy="19261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ABE92BF5-F62B-6A7A-1FCA-462E0BF8C810}"/>
              </a:ext>
            </a:extLst>
          </p:cNvPr>
          <p:cNvSpPr txBox="1"/>
          <p:nvPr/>
        </p:nvSpPr>
        <p:spPr>
          <a:xfrm>
            <a:off x="13030273" y="394335"/>
            <a:ext cx="4229027" cy="710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471"/>
              </a:lnSpc>
              <a:spcBef>
                <a:spcPct val="0"/>
              </a:spcBef>
            </a:pPr>
            <a:r>
              <a:rPr lang="en-US" sz="3908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AB</a:t>
            </a:r>
            <a:r>
              <a:rPr lang="en-US" sz="3908" u="none" strike="noStrike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RAHAM'S FAITH</a:t>
            </a:r>
          </a:p>
        </p:txBody>
      </p:sp>
    </p:spTree>
    <p:extLst>
      <p:ext uri="{BB962C8B-B14F-4D97-AF65-F5344CB8AC3E}">
        <p14:creationId xmlns:p14="http://schemas.microsoft.com/office/powerpoint/2010/main" val="34959640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883E8-78F3-8849-100D-F93FA50FA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17651FB-E33E-B53E-4B91-E3CE365326E6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FCCC4EE2-6153-4AAF-5DD1-FF113815C55D}"/>
              </a:ext>
            </a:extLst>
          </p:cNvPr>
          <p:cNvSpPr/>
          <p:nvPr/>
        </p:nvSpPr>
        <p:spPr>
          <a:xfrm flipV="1">
            <a:off x="1038225" y="518160"/>
            <a:ext cx="0" cy="510540"/>
          </a:xfrm>
          <a:prstGeom prst="line">
            <a:avLst/>
          </a:prstGeom>
          <a:ln w="19050" cap="flat">
            <a:solidFill>
              <a:srgbClr val="FFFEF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180233B5-C9B9-A695-6480-E89A117FC178}"/>
              </a:ext>
            </a:extLst>
          </p:cNvPr>
          <p:cNvSpPr/>
          <p:nvPr/>
        </p:nvSpPr>
        <p:spPr>
          <a:xfrm>
            <a:off x="1274651" y="518160"/>
            <a:ext cx="994627" cy="510540"/>
          </a:xfrm>
          <a:custGeom>
            <a:avLst/>
            <a:gdLst/>
            <a:ahLst/>
            <a:cxnLst/>
            <a:rect l="l" t="t" r="r" b="b"/>
            <a:pathLst>
              <a:path w="994627" h="510540">
                <a:moveTo>
                  <a:pt x="0" y="0"/>
                </a:moveTo>
                <a:lnTo>
                  <a:pt x="994627" y="0"/>
                </a:lnTo>
                <a:lnTo>
                  <a:pt x="994627" y="510540"/>
                </a:lnTo>
                <a:lnTo>
                  <a:pt x="0" y="510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6645A213-E277-EABE-3B73-F284ABC09620}"/>
              </a:ext>
            </a:extLst>
          </p:cNvPr>
          <p:cNvGrpSpPr/>
          <p:nvPr/>
        </p:nvGrpSpPr>
        <p:grpSpPr>
          <a:xfrm>
            <a:off x="1028700" y="2089770"/>
            <a:ext cx="16230600" cy="7168530"/>
            <a:chOff x="0" y="0"/>
            <a:chExt cx="4274726" cy="188800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550E34F3-6E25-9086-C3F0-A629667B4248}"/>
                </a:ext>
              </a:extLst>
            </p:cNvPr>
            <p:cNvSpPr/>
            <p:nvPr/>
          </p:nvSpPr>
          <p:spPr>
            <a:xfrm>
              <a:off x="0" y="0"/>
              <a:ext cx="4274726" cy="1888008"/>
            </a:xfrm>
            <a:custGeom>
              <a:avLst/>
              <a:gdLst/>
              <a:ahLst/>
              <a:cxnLst/>
              <a:rect l="l" t="t" r="r" b="b"/>
              <a:pathLst>
                <a:path w="4274726" h="1888008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863681"/>
                  </a:lnTo>
                  <a:cubicBezTo>
                    <a:pt x="4274726" y="1877117"/>
                    <a:pt x="4263834" y="1888008"/>
                    <a:pt x="4250399" y="1888008"/>
                  </a:cubicBezTo>
                  <a:lnTo>
                    <a:pt x="24327" y="1888008"/>
                  </a:lnTo>
                  <a:cubicBezTo>
                    <a:pt x="10891" y="1888008"/>
                    <a:pt x="0" y="1877117"/>
                    <a:pt x="0" y="1863681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EF7">
                <a:alpha val="52941"/>
              </a:srgbClr>
            </a:solidFill>
          </p:spPr>
          <p:txBody>
            <a:bodyPr/>
            <a:lstStyle/>
            <a:p>
              <a:r>
                <a:rPr lang="en-US" sz="6600" b="1" dirty="0"/>
                <a:t>II. There are Consequences to Unbelief  </a:t>
              </a:r>
            </a:p>
            <a:p>
              <a:pPr marL="1143000" indent="-1143000">
                <a:buAutoNum type="alphaLcPeriod"/>
              </a:pPr>
              <a:endParaRPr lang="en-US" sz="6000" b="1" dirty="0"/>
            </a:p>
            <a:p>
              <a:pPr marL="1143000" indent="-1143000">
                <a:buAutoNum type="alphaLcPeriod"/>
              </a:pPr>
              <a:r>
                <a:rPr lang="en-US" sz="6000" b="1" dirty="0"/>
                <a:t>Our sin often brings disaster on others</a:t>
              </a: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E30F3CE7-72AB-B9D6-59F5-ACEB4704CBD1}"/>
                </a:ext>
              </a:extLst>
            </p:cNvPr>
            <p:cNvSpPr txBox="1"/>
            <p:nvPr/>
          </p:nvSpPr>
          <p:spPr>
            <a:xfrm>
              <a:off x="0" y="-38100"/>
              <a:ext cx="4274726" cy="19261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2B6CCEEB-BAD7-9F52-BC98-8A79C75972A1}"/>
              </a:ext>
            </a:extLst>
          </p:cNvPr>
          <p:cNvSpPr txBox="1"/>
          <p:nvPr/>
        </p:nvSpPr>
        <p:spPr>
          <a:xfrm>
            <a:off x="13030273" y="394335"/>
            <a:ext cx="4229027" cy="710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471"/>
              </a:lnSpc>
              <a:spcBef>
                <a:spcPct val="0"/>
              </a:spcBef>
            </a:pPr>
            <a:r>
              <a:rPr lang="en-US" sz="3908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AB</a:t>
            </a:r>
            <a:r>
              <a:rPr lang="en-US" sz="3908" u="none" strike="noStrike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RAHAM'S FAITH</a:t>
            </a:r>
          </a:p>
        </p:txBody>
      </p:sp>
    </p:spTree>
    <p:extLst>
      <p:ext uri="{BB962C8B-B14F-4D97-AF65-F5344CB8AC3E}">
        <p14:creationId xmlns:p14="http://schemas.microsoft.com/office/powerpoint/2010/main" val="10002530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46C42-5031-2EB4-E929-090E05724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0A2CEA7-FAF9-5138-5053-04D24B3EBB55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13320021-3BD0-DFD5-F7BD-ABB8AEA3F374}"/>
              </a:ext>
            </a:extLst>
          </p:cNvPr>
          <p:cNvSpPr/>
          <p:nvPr/>
        </p:nvSpPr>
        <p:spPr>
          <a:xfrm flipV="1">
            <a:off x="1038225" y="518160"/>
            <a:ext cx="0" cy="510540"/>
          </a:xfrm>
          <a:prstGeom prst="line">
            <a:avLst/>
          </a:prstGeom>
          <a:ln w="19050" cap="flat">
            <a:solidFill>
              <a:srgbClr val="FFFEF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A9294A8A-8A36-3B30-902D-2F2856C3803B}"/>
              </a:ext>
            </a:extLst>
          </p:cNvPr>
          <p:cNvSpPr/>
          <p:nvPr/>
        </p:nvSpPr>
        <p:spPr>
          <a:xfrm>
            <a:off x="1274651" y="518160"/>
            <a:ext cx="994627" cy="510540"/>
          </a:xfrm>
          <a:custGeom>
            <a:avLst/>
            <a:gdLst/>
            <a:ahLst/>
            <a:cxnLst/>
            <a:rect l="l" t="t" r="r" b="b"/>
            <a:pathLst>
              <a:path w="994627" h="510540">
                <a:moveTo>
                  <a:pt x="0" y="0"/>
                </a:moveTo>
                <a:lnTo>
                  <a:pt x="994627" y="0"/>
                </a:lnTo>
                <a:lnTo>
                  <a:pt x="994627" y="510540"/>
                </a:lnTo>
                <a:lnTo>
                  <a:pt x="0" y="510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1F550155-B168-8FAD-5B0C-DA1465EA754C}"/>
              </a:ext>
            </a:extLst>
          </p:cNvPr>
          <p:cNvGrpSpPr/>
          <p:nvPr/>
        </p:nvGrpSpPr>
        <p:grpSpPr>
          <a:xfrm>
            <a:off x="1028700" y="2089770"/>
            <a:ext cx="16230600" cy="7168530"/>
            <a:chOff x="0" y="0"/>
            <a:chExt cx="4274726" cy="188800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AD54C8CA-26BD-1EF4-C2E2-96CAD18F3878}"/>
                </a:ext>
              </a:extLst>
            </p:cNvPr>
            <p:cNvSpPr/>
            <p:nvPr/>
          </p:nvSpPr>
          <p:spPr>
            <a:xfrm>
              <a:off x="0" y="0"/>
              <a:ext cx="4274726" cy="1888008"/>
            </a:xfrm>
            <a:custGeom>
              <a:avLst/>
              <a:gdLst/>
              <a:ahLst/>
              <a:cxnLst/>
              <a:rect l="l" t="t" r="r" b="b"/>
              <a:pathLst>
                <a:path w="4274726" h="1888008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863681"/>
                  </a:lnTo>
                  <a:cubicBezTo>
                    <a:pt x="4274726" y="1877117"/>
                    <a:pt x="4263834" y="1888008"/>
                    <a:pt x="4250399" y="1888008"/>
                  </a:cubicBezTo>
                  <a:lnTo>
                    <a:pt x="24327" y="1888008"/>
                  </a:lnTo>
                  <a:cubicBezTo>
                    <a:pt x="10891" y="1888008"/>
                    <a:pt x="0" y="1877117"/>
                    <a:pt x="0" y="1863681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EF7">
                <a:alpha val="52941"/>
              </a:srgbClr>
            </a:solidFill>
          </p:spPr>
          <p:txBody>
            <a:bodyPr/>
            <a:lstStyle/>
            <a:p>
              <a:r>
                <a:rPr lang="en-US" sz="6600" b="1" dirty="0"/>
                <a:t>II. There are Consequences to Unbelief  </a:t>
              </a:r>
            </a:p>
            <a:p>
              <a:pPr marL="1143000" indent="-1143000">
                <a:buAutoNum type="alphaLcPeriod"/>
              </a:pPr>
              <a:endParaRPr lang="en-US" sz="6000" b="1" dirty="0"/>
            </a:p>
            <a:p>
              <a:pPr marL="1143000" indent="-1143000">
                <a:buAutoNum type="alphaLcPeriod"/>
              </a:pPr>
              <a:r>
                <a:rPr lang="en-US" sz="6000" b="1" dirty="0"/>
                <a:t>Our sin often brings disaster on others</a:t>
              </a:r>
            </a:p>
            <a:p>
              <a:pPr marL="1143000" indent="-1143000">
                <a:buAutoNum type="alphaLcPeriod"/>
              </a:pPr>
              <a:r>
                <a:rPr lang="en-US" sz="6000" b="1" dirty="0"/>
                <a:t>We often blame others for our own sin</a:t>
              </a: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545FD157-B785-8205-286C-A17B0A0C34E0}"/>
                </a:ext>
              </a:extLst>
            </p:cNvPr>
            <p:cNvSpPr txBox="1"/>
            <p:nvPr/>
          </p:nvSpPr>
          <p:spPr>
            <a:xfrm>
              <a:off x="0" y="-38100"/>
              <a:ext cx="4274726" cy="19261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4D9725AE-2542-78A3-8733-36829598CF7A}"/>
              </a:ext>
            </a:extLst>
          </p:cNvPr>
          <p:cNvSpPr txBox="1"/>
          <p:nvPr/>
        </p:nvSpPr>
        <p:spPr>
          <a:xfrm>
            <a:off x="13030273" y="394335"/>
            <a:ext cx="4229027" cy="710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471"/>
              </a:lnSpc>
              <a:spcBef>
                <a:spcPct val="0"/>
              </a:spcBef>
            </a:pPr>
            <a:r>
              <a:rPr lang="en-US" sz="3908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AB</a:t>
            </a:r>
            <a:r>
              <a:rPr lang="en-US" sz="3908" u="none" strike="noStrike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RAHAM'S FAITH</a:t>
            </a:r>
          </a:p>
        </p:txBody>
      </p:sp>
    </p:spTree>
    <p:extLst>
      <p:ext uri="{BB962C8B-B14F-4D97-AF65-F5344CB8AC3E}">
        <p14:creationId xmlns:p14="http://schemas.microsoft.com/office/powerpoint/2010/main" val="33077691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23176-F495-EA53-D160-5D7AD18BD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FD2834-0814-0124-0A48-A1FF31AC7030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0D848757-9AC8-9DD5-CE79-07A112BD0789}"/>
              </a:ext>
            </a:extLst>
          </p:cNvPr>
          <p:cNvSpPr/>
          <p:nvPr/>
        </p:nvSpPr>
        <p:spPr>
          <a:xfrm flipV="1">
            <a:off x="1038225" y="518160"/>
            <a:ext cx="0" cy="510540"/>
          </a:xfrm>
          <a:prstGeom prst="line">
            <a:avLst/>
          </a:prstGeom>
          <a:ln w="19050" cap="flat">
            <a:solidFill>
              <a:srgbClr val="FFFEF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01596D7B-6C6D-E7AE-D618-4259A1A725E4}"/>
              </a:ext>
            </a:extLst>
          </p:cNvPr>
          <p:cNvSpPr/>
          <p:nvPr/>
        </p:nvSpPr>
        <p:spPr>
          <a:xfrm>
            <a:off x="1274651" y="518160"/>
            <a:ext cx="994627" cy="510540"/>
          </a:xfrm>
          <a:custGeom>
            <a:avLst/>
            <a:gdLst/>
            <a:ahLst/>
            <a:cxnLst/>
            <a:rect l="l" t="t" r="r" b="b"/>
            <a:pathLst>
              <a:path w="994627" h="510540">
                <a:moveTo>
                  <a:pt x="0" y="0"/>
                </a:moveTo>
                <a:lnTo>
                  <a:pt x="994627" y="0"/>
                </a:lnTo>
                <a:lnTo>
                  <a:pt x="994627" y="510540"/>
                </a:lnTo>
                <a:lnTo>
                  <a:pt x="0" y="510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95D532BF-E89F-3B04-6C10-DF6C2C583429}"/>
              </a:ext>
            </a:extLst>
          </p:cNvPr>
          <p:cNvGrpSpPr/>
          <p:nvPr/>
        </p:nvGrpSpPr>
        <p:grpSpPr>
          <a:xfrm>
            <a:off x="1028700" y="2089770"/>
            <a:ext cx="16230600" cy="7168530"/>
            <a:chOff x="0" y="0"/>
            <a:chExt cx="4274726" cy="188800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2820D196-B25B-FEA7-E703-89B1CFC09FED}"/>
                </a:ext>
              </a:extLst>
            </p:cNvPr>
            <p:cNvSpPr/>
            <p:nvPr/>
          </p:nvSpPr>
          <p:spPr>
            <a:xfrm>
              <a:off x="0" y="0"/>
              <a:ext cx="4274726" cy="1888008"/>
            </a:xfrm>
            <a:custGeom>
              <a:avLst/>
              <a:gdLst/>
              <a:ahLst/>
              <a:cxnLst/>
              <a:rect l="l" t="t" r="r" b="b"/>
              <a:pathLst>
                <a:path w="4274726" h="1888008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863681"/>
                  </a:lnTo>
                  <a:cubicBezTo>
                    <a:pt x="4274726" y="1877117"/>
                    <a:pt x="4263834" y="1888008"/>
                    <a:pt x="4250399" y="1888008"/>
                  </a:cubicBezTo>
                  <a:lnTo>
                    <a:pt x="24327" y="1888008"/>
                  </a:lnTo>
                  <a:cubicBezTo>
                    <a:pt x="10891" y="1888008"/>
                    <a:pt x="0" y="1877117"/>
                    <a:pt x="0" y="1863681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EF7">
                <a:alpha val="52941"/>
              </a:srgbClr>
            </a:solidFill>
          </p:spPr>
          <p:txBody>
            <a:bodyPr/>
            <a:lstStyle/>
            <a:p>
              <a:r>
                <a:rPr lang="en-US" sz="6600" b="1" dirty="0"/>
                <a:t>II. There are Consequences to Unbelief  </a:t>
              </a:r>
            </a:p>
            <a:p>
              <a:pPr marL="1143000" indent="-1143000">
                <a:buAutoNum type="alphaLcPeriod"/>
              </a:pPr>
              <a:endParaRPr lang="en-US" sz="6000" b="1" dirty="0"/>
            </a:p>
            <a:p>
              <a:pPr marL="1143000" indent="-1143000">
                <a:buAutoNum type="alphaLcPeriod"/>
              </a:pPr>
              <a:r>
                <a:rPr lang="en-US" sz="6000" b="1" dirty="0"/>
                <a:t>Our sin often brings disaster on others</a:t>
              </a:r>
            </a:p>
            <a:p>
              <a:pPr marL="1143000" indent="-1143000">
                <a:buAutoNum type="alphaLcPeriod"/>
              </a:pPr>
              <a:r>
                <a:rPr lang="en-US" sz="6000" b="1" dirty="0"/>
                <a:t>We often blame others for our own sin</a:t>
              </a:r>
            </a:p>
            <a:p>
              <a:pPr marL="1143000" indent="-1143000">
                <a:buAutoNum type="alphaLcPeriod"/>
              </a:pPr>
              <a:r>
                <a:rPr lang="en-US" sz="6000" b="1" dirty="0"/>
                <a:t>If we don’t take ownership we condition ourselves to repeat the failure</a:t>
              </a: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A018BF7E-BD2C-8E60-F55D-5487DB25FB85}"/>
                </a:ext>
              </a:extLst>
            </p:cNvPr>
            <p:cNvSpPr txBox="1"/>
            <p:nvPr/>
          </p:nvSpPr>
          <p:spPr>
            <a:xfrm>
              <a:off x="0" y="-38100"/>
              <a:ext cx="4274726" cy="19261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8260A242-E692-A744-C960-1A0882D0BE96}"/>
              </a:ext>
            </a:extLst>
          </p:cNvPr>
          <p:cNvSpPr txBox="1"/>
          <p:nvPr/>
        </p:nvSpPr>
        <p:spPr>
          <a:xfrm>
            <a:off x="13030273" y="394335"/>
            <a:ext cx="4229027" cy="710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471"/>
              </a:lnSpc>
              <a:spcBef>
                <a:spcPct val="0"/>
              </a:spcBef>
            </a:pPr>
            <a:r>
              <a:rPr lang="en-US" sz="3908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AB</a:t>
            </a:r>
            <a:r>
              <a:rPr lang="en-US" sz="3908" u="none" strike="noStrike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RAHAM'S FAITH</a:t>
            </a:r>
          </a:p>
        </p:txBody>
      </p:sp>
    </p:spTree>
    <p:extLst>
      <p:ext uri="{BB962C8B-B14F-4D97-AF65-F5344CB8AC3E}">
        <p14:creationId xmlns:p14="http://schemas.microsoft.com/office/powerpoint/2010/main" val="39320638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CA3A-579C-35D0-11A3-DB5BA6E65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45AA765-05EF-FB6F-2EC8-F66C392F5EB4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EF85D4F0-0612-289F-6DCF-DE5F3946EF83}"/>
              </a:ext>
            </a:extLst>
          </p:cNvPr>
          <p:cNvSpPr/>
          <p:nvPr/>
        </p:nvSpPr>
        <p:spPr>
          <a:xfrm flipV="1">
            <a:off x="1038225" y="518160"/>
            <a:ext cx="0" cy="510540"/>
          </a:xfrm>
          <a:prstGeom prst="line">
            <a:avLst/>
          </a:prstGeom>
          <a:ln w="19050" cap="flat">
            <a:solidFill>
              <a:srgbClr val="FFFEF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8EC144C5-7F4B-2FB0-041D-8839A33C2279}"/>
              </a:ext>
            </a:extLst>
          </p:cNvPr>
          <p:cNvSpPr/>
          <p:nvPr/>
        </p:nvSpPr>
        <p:spPr>
          <a:xfrm>
            <a:off x="1274651" y="518160"/>
            <a:ext cx="994627" cy="510540"/>
          </a:xfrm>
          <a:custGeom>
            <a:avLst/>
            <a:gdLst/>
            <a:ahLst/>
            <a:cxnLst/>
            <a:rect l="l" t="t" r="r" b="b"/>
            <a:pathLst>
              <a:path w="994627" h="510540">
                <a:moveTo>
                  <a:pt x="0" y="0"/>
                </a:moveTo>
                <a:lnTo>
                  <a:pt x="994627" y="0"/>
                </a:lnTo>
                <a:lnTo>
                  <a:pt x="994627" y="510540"/>
                </a:lnTo>
                <a:lnTo>
                  <a:pt x="0" y="510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0C4A20FC-A91C-5576-2994-0EBEDA06B67F}"/>
              </a:ext>
            </a:extLst>
          </p:cNvPr>
          <p:cNvGrpSpPr/>
          <p:nvPr/>
        </p:nvGrpSpPr>
        <p:grpSpPr>
          <a:xfrm>
            <a:off x="1143000" y="2110953"/>
            <a:ext cx="16230600" cy="7168530"/>
            <a:chOff x="0" y="0"/>
            <a:chExt cx="4274726" cy="188800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86F6AAA2-ED00-7AB9-485C-06FD91CF16F2}"/>
                </a:ext>
              </a:extLst>
            </p:cNvPr>
            <p:cNvSpPr/>
            <p:nvPr/>
          </p:nvSpPr>
          <p:spPr>
            <a:xfrm>
              <a:off x="0" y="0"/>
              <a:ext cx="4274726" cy="1888008"/>
            </a:xfrm>
            <a:custGeom>
              <a:avLst/>
              <a:gdLst/>
              <a:ahLst/>
              <a:cxnLst/>
              <a:rect l="l" t="t" r="r" b="b"/>
              <a:pathLst>
                <a:path w="4274726" h="1888008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863681"/>
                  </a:lnTo>
                  <a:cubicBezTo>
                    <a:pt x="4274726" y="1877117"/>
                    <a:pt x="4263834" y="1888008"/>
                    <a:pt x="4250399" y="1888008"/>
                  </a:cubicBezTo>
                  <a:lnTo>
                    <a:pt x="24327" y="1888008"/>
                  </a:lnTo>
                  <a:cubicBezTo>
                    <a:pt x="10891" y="1888008"/>
                    <a:pt x="0" y="1877117"/>
                    <a:pt x="0" y="1863681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EF7">
                <a:alpha val="52941"/>
              </a:srgbClr>
            </a:solidFill>
            <a:ln>
              <a:solidFill>
                <a:schemeClr val="tx1"/>
              </a:solidFill>
            </a:ln>
          </p:spPr>
          <p:txBody>
            <a:bodyPr/>
            <a:lstStyle/>
            <a:p>
              <a:pPr algn="ctr"/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The </a:t>
              </a:r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00"/>
                  </a:solidFill>
                </a:rPr>
                <a:t>angel of the Lord </a:t>
              </a:r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found her by a spring of water in the wilderness, the spring on the way to Shur.  And he said, “Hagar, servant of Sarai, where have you come from and where are you going?” </a:t>
              </a:r>
            </a:p>
            <a:p>
              <a:pPr algn="ctr"/>
              <a:endParaRPr lang="en-US" sz="6600" b="1" dirty="0">
                <a:ln w="12700">
                  <a:solidFill>
                    <a:schemeClr val="tx1"/>
                  </a:solidFill>
                </a:ln>
                <a:solidFill>
                  <a:srgbClr val="FFFFFF"/>
                </a:solidFill>
              </a:endParaRPr>
            </a:p>
            <a:p>
              <a:pPr algn="ctr"/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Genesis 16:7-8</a:t>
              </a: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D114EDBB-8C0A-3538-8690-1D9ED2B8729C}"/>
                </a:ext>
              </a:extLst>
            </p:cNvPr>
            <p:cNvSpPr txBox="1"/>
            <p:nvPr/>
          </p:nvSpPr>
          <p:spPr>
            <a:xfrm>
              <a:off x="0" y="-38100"/>
              <a:ext cx="4274726" cy="19261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B6B31516-4529-1E21-8284-45256D4F09F5}"/>
              </a:ext>
            </a:extLst>
          </p:cNvPr>
          <p:cNvSpPr txBox="1"/>
          <p:nvPr/>
        </p:nvSpPr>
        <p:spPr>
          <a:xfrm>
            <a:off x="13030273" y="394335"/>
            <a:ext cx="4229027" cy="710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471"/>
              </a:lnSpc>
              <a:spcBef>
                <a:spcPct val="0"/>
              </a:spcBef>
            </a:pPr>
            <a:r>
              <a:rPr lang="en-US" sz="3908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AB</a:t>
            </a:r>
            <a:r>
              <a:rPr lang="en-US" sz="3908" u="none" strike="noStrike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RAHAM'S FAITH</a:t>
            </a:r>
          </a:p>
        </p:txBody>
      </p:sp>
    </p:spTree>
    <p:extLst>
      <p:ext uri="{BB962C8B-B14F-4D97-AF65-F5344CB8AC3E}">
        <p14:creationId xmlns:p14="http://schemas.microsoft.com/office/powerpoint/2010/main" val="34132593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CFE4C-3BFD-21B1-697B-BC5C0FD797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A64DBD5-2A01-7C4A-837A-3335A320CEC9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1B93D4D9-F094-2FEF-144E-2C5D7B694842}"/>
              </a:ext>
            </a:extLst>
          </p:cNvPr>
          <p:cNvSpPr/>
          <p:nvPr/>
        </p:nvSpPr>
        <p:spPr>
          <a:xfrm flipV="1">
            <a:off x="1038225" y="518160"/>
            <a:ext cx="0" cy="510540"/>
          </a:xfrm>
          <a:prstGeom prst="line">
            <a:avLst/>
          </a:prstGeom>
          <a:ln w="19050" cap="flat">
            <a:solidFill>
              <a:srgbClr val="FFFEF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55CCA71C-B399-A194-EDD6-AE2FA7C31225}"/>
              </a:ext>
            </a:extLst>
          </p:cNvPr>
          <p:cNvSpPr/>
          <p:nvPr/>
        </p:nvSpPr>
        <p:spPr>
          <a:xfrm>
            <a:off x="1274651" y="518160"/>
            <a:ext cx="994627" cy="510540"/>
          </a:xfrm>
          <a:custGeom>
            <a:avLst/>
            <a:gdLst/>
            <a:ahLst/>
            <a:cxnLst/>
            <a:rect l="l" t="t" r="r" b="b"/>
            <a:pathLst>
              <a:path w="994627" h="510540">
                <a:moveTo>
                  <a:pt x="0" y="0"/>
                </a:moveTo>
                <a:lnTo>
                  <a:pt x="994627" y="0"/>
                </a:lnTo>
                <a:lnTo>
                  <a:pt x="994627" y="510540"/>
                </a:lnTo>
                <a:lnTo>
                  <a:pt x="0" y="510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114ED3DB-247C-4F7E-AD92-0B073927EAC9}"/>
              </a:ext>
            </a:extLst>
          </p:cNvPr>
          <p:cNvGrpSpPr/>
          <p:nvPr/>
        </p:nvGrpSpPr>
        <p:grpSpPr>
          <a:xfrm>
            <a:off x="1028700" y="2089770"/>
            <a:ext cx="16230600" cy="7168530"/>
            <a:chOff x="0" y="0"/>
            <a:chExt cx="4274726" cy="188800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81B928AC-5A1E-49D1-62CE-F0ED8DC90069}"/>
                </a:ext>
              </a:extLst>
            </p:cNvPr>
            <p:cNvSpPr/>
            <p:nvPr/>
          </p:nvSpPr>
          <p:spPr>
            <a:xfrm>
              <a:off x="0" y="0"/>
              <a:ext cx="4274726" cy="1888008"/>
            </a:xfrm>
            <a:custGeom>
              <a:avLst/>
              <a:gdLst/>
              <a:ahLst/>
              <a:cxnLst/>
              <a:rect l="l" t="t" r="r" b="b"/>
              <a:pathLst>
                <a:path w="4274726" h="1888008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863681"/>
                  </a:lnTo>
                  <a:cubicBezTo>
                    <a:pt x="4274726" y="1877117"/>
                    <a:pt x="4263834" y="1888008"/>
                    <a:pt x="4250399" y="1888008"/>
                  </a:cubicBezTo>
                  <a:lnTo>
                    <a:pt x="24327" y="1888008"/>
                  </a:lnTo>
                  <a:cubicBezTo>
                    <a:pt x="10891" y="1888008"/>
                    <a:pt x="0" y="1877117"/>
                    <a:pt x="0" y="1863681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EF7">
                <a:alpha val="52941"/>
              </a:srgbClr>
            </a:solidFill>
          </p:spPr>
          <p:txBody>
            <a:bodyPr/>
            <a:lstStyle/>
            <a:p>
              <a:r>
                <a:rPr lang="en-US" sz="6600" b="1" dirty="0"/>
                <a:t>III. The Compassion of God surprises us  </a:t>
              </a:r>
            </a:p>
            <a:p>
              <a:pPr marL="1143000" indent="-1143000">
                <a:buAutoNum type="alphaLcPeriod"/>
              </a:pPr>
              <a:endParaRPr lang="en-US" sz="6000" b="1" dirty="0"/>
            </a:p>
            <a:p>
              <a:pPr marL="1143000" indent="-1143000">
                <a:buAutoNum type="alphaLcPeriod"/>
              </a:pPr>
              <a:r>
                <a:rPr lang="en-US" sz="6000" b="1" dirty="0"/>
                <a:t>The Grace of God pursues us</a:t>
              </a:r>
            </a:p>
            <a:p>
              <a:r>
                <a:rPr lang="en-US" sz="6000" b="1" dirty="0"/>
                <a:t>		 </a:t>
              </a:r>
              <a:r>
                <a:rPr lang="en-US" sz="6000" b="1" dirty="0">
                  <a:solidFill>
                    <a:srgbClr val="FFFF00"/>
                  </a:solidFill>
                </a:rPr>
                <a:t>the Angel of the LORD</a:t>
              </a: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E0A23CDE-08BE-A2C4-AFBE-AD7096DFA34B}"/>
                </a:ext>
              </a:extLst>
            </p:cNvPr>
            <p:cNvSpPr txBox="1"/>
            <p:nvPr/>
          </p:nvSpPr>
          <p:spPr>
            <a:xfrm>
              <a:off x="0" y="-38100"/>
              <a:ext cx="4274726" cy="19261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BE7A4610-0B0C-E626-385A-47022D8A6CA4}"/>
              </a:ext>
            </a:extLst>
          </p:cNvPr>
          <p:cNvSpPr txBox="1"/>
          <p:nvPr/>
        </p:nvSpPr>
        <p:spPr>
          <a:xfrm>
            <a:off x="13030273" y="394335"/>
            <a:ext cx="4229027" cy="710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471"/>
              </a:lnSpc>
              <a:spcBef>
                <a:spcPct val="0"/>
              </a:spcBef>
            </a:pPr>
            <a:r>
              <a:rPr lang="en-US" sz="3908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AB</a:t>
            </a:r>
            <a:r>
              <a:rPr lang="en-US" sz="3908" u="none" strike="noStrike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RAHAM'S FAITH</a:t>
            </a:r>
          </a:p>
        </p:txBody>
      </p:sp>
    </p:spTree>
    <p:extLst>
      <p:ext uri="{BB962C8B-B14F-4D97-AF65-F5344CB8AC3E}">
        <p14:creationId xmlns:p14="http://schemas.microsoft.com/office/powerpoint/2010/main" val="32571875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20CB7C-9EE6-D092-94F4-D51FE0F30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6F8B258-1B3B-7801-3AE8-432CF3E4066D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1C20195F-3627-94D3-4BFF-B79F7FD0D926}"/>
              </a:ext>
            </a:extLst>
          </p:cNvPr>
          <p:cNvSpPr/>
          <p:nvPr/>
        </p:nvSpPr>
        <p:spPr>
          <a:xfrm flipV="1">
            <a:off x="1038225" y="518160"/>
            <a:ext cx="0" cy="510540"/>
          </a:xfrm>
          <a:prstGeom prst="line">
            <a:avLst/>
          </a:prstGeom>
          <a:ln w="19050" cap="flat">
            <a:solidFill>
              <a:srgbClr val="FFFEF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2B9A0A90-7A92-7488-9771-438BFF85FE8A}"/>
              </a:ext>
            </a:extLst>
          </p:cNvPr>
          <p:cNvSpPr/>
          <p:nvPr/>
        </p:nvSpPr>
        <p:spPr>
          <a:xfrm>
            <a:off x="1274651" y="518160"/>
            <a:ext cx="994627" cy="510540"/>
          </a:xfrm>
          <a:custGeom>
            <a:avLst/>
            <a:gdLst/>
            <a:ahLst/>
            <a:cxnLst/>
            <a:rect l="l" t="t" r="r" b="b"/>
            <a:pathLst>
              <a:path w="994627" h="510540">
                <a:moveTo>
                  <a:pt x="0" y="0"/>
                </a:moveTo>
                <a:lnTo>
                  <a:pt x="994627" y="0"/>
                </a:lnTo>
                <a:lnTo>
                  <a:pt x="994627" y="510540"/>
                </a:lnTo>
                <a:lnTo>
                  <a:pt x="0" y="510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49B60BBD-FCE9-AEA6-4205-EDD088D3E55C}"/>
              </a:ext>
            </a:extLst>
          </p:cNvPr>
          <p:cNvGrpSpPr/>
          <p:nvPr/>
        </p:nvGrpSpPr>
        <p:grpSpPr>
          <a:xfrm>
            <a:off x="1143000" y="2110953"/>
            <a:ext cx="16230600" cy="7168530"/>
            <a:chOff x="0" y="0"/>
            <a:chExt cx="4274726" cy="188800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DAC614A5-AF1B-7DED-725C-109BEEF0786A}"/>
                </a:ext>
              </a:extLst>
            </p:cNvPr>
            <p:cNvSpPr/>
            <p:nvPr/>
          </p:nvSpPr>
          <p:spPr>
            <a:xfrm>
              <a:off x="0" y="0"/>
              <a:ext cx="4274726" cy="1888008"/>
            </a:xfrm>
            <a:custGeom>
              <a:avLst/>
              <a:gdLst/>
              <a:ahLst/>
              <a:cxnLst/>
              <a:rect l="l" t="t" r="r" b="b"/>
              <a:pathLst>
                <a:path w="4274726" h="1888008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863681"/>
                  </a:lnTo>
                  <a:cubicBezTo>
                    <a:pt x="4274726" y="1877117"/>
                    <a:pt x="4263834" y="1888008"/>
                    <a:pt x="4250399" y="1888008"/>
                  </a:cubicBezTo>
                  <a:lnTo>
                    <a:pt x="24327" y="1888008"/>
                  </a:lnTo>
                  <a:cubicBezTo>
                    <a:pt x="10891" y="1888008"/>
                    <a:pt x="0" y="1877117"/>
                    <a:pt x="0" y="1863681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EF7">
                <a:alpha val="52941"/>
              </a:srgbClr>
            </a:solidFill>
            <a:ln>
              <a:solidFill>
                <a:schemeClr val="tx1"/>
              </a:solidFill>
            </a:ln>
          </p:spPr>
          <p:txBody>
            <a:bodyPr/>
            <a:lstStyle/>
            <a:p>
              <a:pPr algn="ctr"/>
              <a:endParaRPr lang="en-US" sz="6600" b="1" dirty="0">
                <a:ln w="12700">
                  <a:solidFill>
                    <a:schemeClr val="tx1"/>
                  </a:solidFill>
                </a:ln>
                <a:solidFill>
                  <a:srgbClr val="FFFFFF"/>
                </a:solidFill>
              </a:endParaRPr>
            </a:p>
            <a:p>
              <a:pPr algn="ctr"/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The angel of the Lord said to her, “</a:t>
              </a:r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00"/>
                  </a:solidFill>
                </a:rPr>
                <a:t>Return</a:t>
              </a:r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 to your mistress and </a:t>
              </a:r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00"/>
                  </a:solidFill>
                </a:rPr>
                <a:t>submit</a:t>
              </a:r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 to her.”</a:t>
              </a:r>
            </a:p>
            <a:p>
              <a:pPr algn="ctr"/>
              <a:endParaRPr lang="en-US" sz="6600" b="1" dirty="0">
                <a:ln w="12700">
                  <a:solidFill>
                    <a:schemeClr val="tx1"/>
                  </a:solidFill>
                </a:ln>
                <a:solidFill>
                  <a:srgbClr val="FFFFFF"/>
                </a:solidFill>
              </a:endParaRPr>
            </a:p>
            <a:p>
              <a:pPr algn="ctr"/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Genesis 16:9</a:t>
              </a: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52FD6619-7B05-CE11-869A-E18B29C17583}"/>
                </a:ext>
              </a:extLst>
            </p:cNvPr>
            <p:cNvSpPr txBox="1"/>
            <p:nvPr/>
          </p:nvSpPr>
          <p:spPr>
            <a:xfrm>
              <a:off x="0" y="-38100"/>
              <a:ext cx="4274726" cy="19261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33597F94-B20F-2A23-238F-62840BDD2213}"/>
              </a:ext>
            </a:extLst>
          </p:cNvPr>
          <p:cNvSpPr txBox="1"/>
          <p:nvPr/>
        </p:nvSpPr>
        <p:spPr>
          <a:xfrm>
            <a:off x="13030273" y="394335"/>
            <a:ext cx="4229027" cy="710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471"/>
              </a:lnSpc>
              <a:spcBef>
                <a:spcPct val="0"/>
              </a:spcBef>
            </a:pPr>
            <a:r>
              <a:rPr lang="en-US" sz="3908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AB</a:t>
            </a:r>
            <a:r>
              <a:rPr lang="en-US" sz="3908" u="none" strike="noStrike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RAHAM'S FAITH</a:t>
            </a:r>
          </a:p>
        </p:txBody>
      </p:sp>
    </p:spTree>
    <p:extLst>
      <p:ext uri="{BB962C8B-B14F-4D97-AF65-F5344CB8AC3E}">
        <p14:creationId xmlns:p14="http://schemas.microsoft.com/office/powerpoint/2010/main" val="28490772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D8C3D-2748-2FB7-DC31-549D6D726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1B367A9-FF2F-0EC3-5C26-D96DFCBE42F1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2EC54AA7-EC52-9744-0B61-43405285D1DE}"/>
              </a:ext>
            </a:extLst>
          </p:cNvPr>
          <p:cNvSpPr/>
          <p:nvPr/>
        </p:nvSpPr>
        <p:spPr>
          <a:xfrm flipV="1">
            <a:off x="1038225" y="518160"/>
            <a:ext cx="0" cy="510540"/>
          </a:xfrm>
          <a:prstGeom prst="line">
            <a:avLst/>
          </a:prstGeom>
          <a:ln w="19050" cap="flat">
            <a:solidFill>
              <a:srgbClr val="FFFEF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D108BEE9-5F28-215A-066C-66AAF2B21954}"/>
              </a:ext>
            </a:extLst>
          </p:cNvPr>
          <p:cNvSpPr/>
          <p:nvPr/>
        </p:nvSpPr>
        <p:spPr>
          <a:xfrm>
            <a:off x="1274651" y="518160"/>
            <a:ext cx="994627" cy="510540"/>
          </a:xfrm>
          <a:custGeom>
            <a:avLst/>
            <a:gdLst/>
            <a:ahLst/>
            <a:cxnLst/>
            <a:rect l="l" t="t" r="r" b="b"/>
            <a:pathLst>
              <a:path w="994627" h="510540">
                <a:moveTo>
                  <a:pt x="0" y="0"/>
                </a:moveTo>
                <a:lnTo>
                  <a:pt x="994627" y="0"/>
                </a:lnTo>
                <a:lnTo>
                  <a:pt x="994627" y="510540"/>
                </a:lnTo>
                <a:lnTo>
                  <a:pt x="0" y="510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8F38B8E4-0727-86A3-5939-3EBBF76A61CD}"/>
              </a:ext>
            </a:extLst>
          </p:cNvPr>
          <p:cNvGrpSpPr/>
          <p:nvPr/>
        </p:nvGrpSpPr>
        <p:grpSpPr>
          <a:xfrm>
            <a:off x="1028700" y="2089770"/>
            <a:ext cx="16230600" cy="7168530"/>
            <a:chOff x="0" y="0"/>
            <a:chExt cx="4274726" cy="188800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5A4864E6-F2DD-6DC1-0D1C-014750243972}"/>
                </a:ext>
              </a:extLst>
            </p:cNvPr>
            <p:cNvSpPr/>
            <p:nvPr/>
          </p:nvSpPr>
          <p:spPr>
            <a:xfrm>
              <a:off x="0" y="0"/>
              <a:ext cx="4274726" cy="1888008"/>
            </a:xfrm>
            <a:custGeom>
              <a:avLst/>
              <a:gdLst/>
              <a:ahLst/>
              <a:cxnLst/>
              <a:rect l="l" t="t" r="r" b="b"/>
              <a:pathLst>
                <a:path w="4274726" h="1888008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863681"/>
                  </a:lnTo>
                  <a:cubicBezTo>
                    <a:pt x="4274726" y="1877117"/>
                    <a:pt x="4263834" y="1888008"/>
                    <a:pt x="4250399" y="1888008"/>
                  </a:cubicBezTo>
                  <a:lnTo>
                    <a:pt x="24327" y="1888008"/>
                  </a:lnTo>
                  <a:cubicBezTo>
                    <a:pt x="10891" y="1888008"/>
                    <a:pt x="0" y="1877117"/>
                    <a:pt x="0" y="1863681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EF7">
                <a:alpha val="52941"/>
              </a:srgbClr>
            </a:solidFill>
          </p:spPr>
          <p:txBody>
            <a:bodyPr/>
            <a:lstStyle/>
            <a:p>
              <a:r>
                <a:rPr lang="en-US" sz="6600" b="1" dirty="0"/>
                <a:t>III. The Compassion of God surprises us  </a:t>
              </a:r>
            </a:p>
            <a:p>
              <a:pPr marL="1143000" indent="-1143000">
                <a:buAutoNum type="alphaLcPeriod"/>
              </a:pPr>
              <a:endParaRPr lang="en-US" sz="6000" b="1" dirty="0"/>
            </a:p>
            <a:p>
              <a:pPr marL="1143000" indent="-1143000">
                <a:buAutoNum type="alphaLcPeriod"/>
              </a:pPr>
              <a:r>
                <a:rPr lang="en-US" sz="6000" b="1" dirty="0"/>
                <a:t>The Grace of God pursues us</a:t>
              </a:r>
            </a:p>
            <a:p>
              <a:pPr marL="1143000" indent="-1143000">
                <a:buAutoNum type="alphaLcPeriod"/>
              </a:pPr>
              <a:r>
                <a:rPr lang="en-US" sz="6000" b="1" dirty="0"/>
                <a:t>The Word of God re-directs us</a:t>
              </a:r>
            </a:p>
            <a:p>
              <a:r>
                <a:rPr lang="en-US" sz="6000" b="1" dirty="0"/>
                <a:t>		</a:t>
              </a:r>
              <a:r>
                <a:rPr lang="en-US" sz="6000" b="1" dirty="0">
                  <a:solidFill>
                    <a:srgbClr val="FFFF00"/>
                  </a:solidFill>
                </a:rPr>
                <a:t>return and submit</a:t>
              </a: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ABF0C79F-289B-3C74-AABD-F41642123C7F}"/>
                </a:ext>
              </a:extLst>
            </p:cNvPr>
            <p:cNvSpPr txBox="1"/>
            <p:nvPr/>
          </p:nvSpPr>
          <p:spPr>
            <a:xfrm>
              <a:off x="0" y="-38100"/>
              <a:ext cx="4274726" cy="19261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048B5424-A1C1-1B15-9E75-7346B9F2A6DA}"/>
              </a:ext>
            </a:extLst>
          </p:cNvPr>
          <p:cNvSpPr txBox="1"/>
          <p:nvPr/>
        </p:nvSpPr>
        <p:spPr>
          <a:xfrm>
            <a:off x="13030273" y="394335"/>
            <a:ext cx="4229027" cy="710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471"/>
              </a:lnSpc>
              <a:spcBef>
                <a:spcPct val="0"/>
              </a:spcBef>
            </a:pPr>
            <a:r>
              <a:rPr lang="en-US" sz="3908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AB</a:t>
            </a:r>
            <a:r>
              <a:rPr lang="en-US" sz="3908" u="none" strike="noStrike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RAHAM'S FAITH</a:t>
            </a:r>
          </a:p>
        </p:txBody>
      </p:sp>
    </p:spTree>
    <p:extLst>
      <p:ext uri="{BB962C8B-B14F-4D97-AF65-F5344CB8AC3E}">
        <p14:creationId xmlns:p14="http://schemas.microsoft.com/office/powerpoint/2010/main" val="28973650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672D8-0D24-1779-A7C9-67DB73116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562CD81-9AC0-5429-9AA9-F8BB9FCC6781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1634D9A5-1C75-4E6F-BC78-E96F33EB4777}"/>
              </a:ext>
            </a:extLst>
          </p:cNvPr>
          <p:cNvSpPr/>
          <p:nvPr/>
        </p:nvSpPr>
        <p:spPr>
          <a:xfrm flipV="1">
            <a:off x="1038225" y="518160"/>
            <a:ext cx="0" cy="510540"/>
          </a:xfrm>
          <a:prstGeom prst="line">
            <a:avLst/>
          </a:prstGeom>
          <a:ln w="19050" cap="flat">
            <a:solidFill>
              <a:srgbClr val="FFFEF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9BC18332-AD17-05A6-D2D0-95DB57715A28}"/>
              </a:ext>
            </a:extLst>
          </p:cNvPr>
          <p:cNvSpPr/>
          <p:nvPr/>
        </p:nvSpPr>
        <p:spPr>
          <a:xfrm>
            <a:off x="1274651" y="518160"/>
            <a:ext cx="994627" cy="510540"/>
          </a:xfrm>
          <a:custGeom>
            <a:avLst/>
            <a:gdLst/>
            <a:ahLst/>
            <a:cxnLst/>
            <a:rect l="l" t="t" r="r" b="b"/>
            <a:pathLst>
              <a:path w="994627" h="510540">
                <a:moveTo>
                  <a:pt x="0" y="0"/>
                </a:moveTo>
                <a:lnTo>
                  <a:pt x="994627" y="0"/>
                </a:lnTo>
                <a:lnTo>
                  <a:pt x="994627" y="510540"/>
                </a:lnTo>
                <a:lnTo>
                  <a:pt x="0" y="510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27422886-5C73-379F-E676-54F4678D3F59}"/>
              </a:ext>
            </a:extLst>
          </p:cNvPr>
          <p:cNvGrpSpPr/>
          <p:nvPr/>
        </p:nvGrpSpPr>
        <p:grpSpPr>
          <a:xfrm>
            <a:off x="1143000" y="2110953"/>
            <a:ext cx="16230600" cy="7168530"/>
            <a:chOff x="0" y="0"/>
            <a:chExt cx="4274726" cy="188800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4F7F991A-4330-7200-FAA6-778FA3A9B7CC}"/>
                </a:ext>
              </a:extLst>
            </p:cNvPr>
            <p:cNvSpPr/>
            <p:nvPr/>
          </p:nvSpPr>
          <p:spPr>
            <a:xfrm>
              <a:off x="0" y="0"/>
              <a:ext cx="4274726" cy="1888008"/>
            </a:xfrm>
            <a:custGeom>
              <a:avLst/>
              <a:gdLst/>
              <a:ahLst/>
              <a:cxnLst/>
              <a:rect l="l" t="t" r="r" b="b"/>
              <a:pathLst>
                <a:path w="4274726" h="1888008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863681"/>
                  </a:lnTo>
                  <a:cubicBezTo>
                    <a:pt x="4274726" y="1877117"/>
                    <a:pt x="4263834" y="1888008"/>
                    <a:pt x="4250399" y="1888008"/>
                  </a:cubicBezTo>
                  <a:lnTo>
                    <a:pt x="24327" y="1888008"/>
                  </a:lnTo>
                  <a:cubicBezTo>
                    <a:pt x="10891" y="1888008"/>
                    <a:pt x="0" y="1877117"/>
                    <a:pt x="0" y="1863681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EF7">
                <a:alpha val="52941"/>
              </a:srgbClr>
            </a:solidFill>
            <a:ln>
              <a:solidFill>
                <a:schemeClr val="tx1"/>
              </a:solidFill>
            </a:ln>
          </p:spPr>
          <p:txBody>
            <a:bodyPr/>
            <a:lstStyle/>
            <a:p>
              <a:pPr algn="ctr"/>
              <a:endParaRPr lang="en-US" sz="6600" b="1" dirty="0">
                <a:ln w="12700">
                  <a:solidFill>
                    <a:schemeClr val="tx1"/>
                  </a:solidFill>
                </a:ln>
                <a:solidFill>
                  <a:srgbClr val="FFFFFF"/>
                </a:solidFill>
              </a:endParaRPr>
            </a:p>
            <a:p>
              <a:pPr algn="ctr"/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The angel of the Lord also said to her, “</a:t>
              </a:r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00"/>
                  </a:solidFill>
                </a:rPr>
                <a:t>I will </a:t>
              </a:r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surely </a:t>
              </a:r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00"/>
                  </a:solidFill>
                </a:rPr>
                <a:t>multiply</a:t>
              </a:r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 your offspring so that they cannot be numbered for multitude.”</a:t>
              </a:r>
            </a:p>
            <a:p>
              <a:pPr algn="ctr"/>
              <a:endParaRPr lang="en-US" sz="6600" b="1" dirty="0">
                <a:ln w="12700">
                  <a:solidFill>
                    <a:schemeClr val="tx1"/>
                  </a:solidFill>
                </a:ln>
                <a:solidFill>
                  <a:srgbClr val="FFFFFF"/>
                </a:solidFill>
              </a:endParaRPr>
            </a:p>
            <a:p>
              <a:pPr algn="ctr"/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Genesis 16:10</a:t>
              </a: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11795742-8BFF-4F24-E085-0D90C31C3C93}"/>
                </a:ext>
              </a:extLst>
            </p:cNvPr>
            <p:cNvSpPr txBox="1"/>
            <p:nvPr/>
          </p:nvSpPr>
          <p:spPr>
            <a:xfrm>
              <a:off x="0" y="-38100"/>
              <a:ext cx="4274726" cy="19261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6C1A4761-CF46-3509-6A6A-762867225E99}"/>
              </a:ext>
            </a:extLst>
          </p:cNvPr>
          <p:cNvSpPr txBox="1"/>
          <p:nvPr/>
        </p:nvSpPr>
        <p:spPr>
          <a:xfrm>
            <a:off x="13030273" y="394335"/>
            <a:ext cx="4229027" cy="710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471"/>
              </a:lnSpc>
              <a:spcBef>
                <a:spcPct val="0"/>
              </a:spcBef>
            </a:pPr>
            <a:r>
              <a:rPr lang="en-US" sz="3908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AB</a:t>
            </a:r>
            <a:r>
              <a:rPr lang="en-US" sz="3908" u="none" strike="noStrike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RAHAM'S FAITH</a:t>
            </a:r>
          </a:p>
        </p:txBody>
      </p:sp>
    </p:spTree>
    <p:extLst>
      <p:ext uri="{BB962C8B-B14F-4D97-AF65-F5344CB8AC3E}">
        <p14:creationId xmlns:p14="http://schemas.microsoft.com/office/powerpoint/2010/main" val="32584116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91597-3289-8178-0905-BD7387E12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23A6E74-D70A-CF48-797C-D5D9F50AC345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81D5EB27-F261-37FD-2078-FBE060B5B615}"/>
              </a:ext>
            </a:extLst>
          </p:cNvPr>
          <p:cNvSpPr/>
          <p:nvPr/>
        </p:nvSpPr>
        <p:spPr>
          <a:xfrm flipV="1">
            <a:off x="1038225" y="518160"/>
            <a:ext cx="0" cy="510540"/>
          </a:xfrm>
          <a:prstGeom prst="line">
            <a:avLst/>
          </a:prstGeom>
          <a:ln w="19050" cap="flat">
            <a:solidFill>
              <a:srgbClr val="FFFEF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2562DDF9-D482-B9E5-6495-1DCB1752EB60}"/>
              </a:ext>
            </a:extLst>
          </p:cNvPr>
          <p:cNvSpPr/>
          <p:nvPr/>
        </p:nvSpPr>
        <p:spPr>
          <a:xfrm>
            <a:off x="1274651" y="518160"/>
            <a:ext cx="994627" cy="510540"/>
          </a:xfrm>
          <a:custGeom>
            <a:avLst/>
            <a:gdLst/>
            <a:ahLst/>
            <a:cxnLst/>
            <a:rect l="l" t="t" r="r" b="b"/>
            <a:pathLst>
              <a:path w="994627" h="510540">
                <a:moveTo>
                  <a:pt x="0" y="0"/>
                </a:moveTo>
                <a:lnTo>
                  <a:pt x="994627" y="0"/>
                </a:lnTo>
                <a:lnTo>
                  <a:pt x="994627" y="510540"/>
                </a:lnTo>
                <a:lnTo>
                  <a:pt x="0" y="510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2E76C355-7491-2173-0293-E50B4F02A1DF}"/>
              </a:ext>
            </a:extLst>
          </p:cNvPr>
          <p:cNvGrpSpPr/>
          <p:nvPr/>
        </p:nvGrpSpPr>
        <p:grpSpPr>
          <a:xfrm>
            <a:off x="1028700" y="2089770"/>
            <a:ext cx="16230600" cy="7168530"/>
            <a:chOff x="0" y="0"/>
            <a:chExt cx="4274726" cy="188800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B49000E4-BD08-0B08-6B34-662E927F3AE5}"/>
                </a:ext>
              </a:extLst>
            </p:cNvPr>
            <p:cNvSpPr/>
            <p:nvPr/>
          </p:nvSpPr>
          <p:spPr>
            <a:xfrm>
              <a:off x="0" y="0"/>
              <a:ext cx="4274726" cy="1888008"/>
            </a:xfrm>
            <a:custGeom>
              <a:avLst/>
              <a:gdLst/>
              <a:ahLst/>
              <a:cxnLst/>
              <a:rect l="l" t="t" r="r" b="b"/>
              <a:pathLst>
                <a:path w="4274726" h="1888008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863681"/>
                  </a:lnTo>
                  <a:cubicBezTo>
                    <a:pt x="4274726" y="1877117"/>
                    <a:pt x="4263834" y="1888008"/>
                    <a:pt x="4250399" y="1888008"/>
                  </a:cubicBezTo>
                  <a:lnTo>
                    <a:pt x="24327" y="1888008"/>
                  </a:lnTo>
                  <a:cubicBezTo>
                    <a:pt x="10891" y="1888008"/>
                    <a:pt x="0" y="1877117"/>
                    <a:pt x="0" y="1863681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EF7">
                <a:alpha val="52941"/>
              </a:srgbClr>
            </a:solidFill>
          </p:spPr>
          <p:txBody>
            <a:bodyPr/>
            <a:lstStyle/>
            <a:p>
              <a:r>
                <a:rPr lang="en-US" sz="6600" b="1" dirty="0"/>
                <a:t>III. The Compassion of God surprises us  </a:t>
              </a:r>
            </a:p>
            <a:p>
              <a:pPr marL="1143000" indent="-1143000">
                <a:buAutoNum type="alphaLcPeriod"/>
              </a:pPr>
              <a:endParaRPr lang="en-US" sz="6000" b="1" dirty="0"/>
            </a:p>
            <a:p>
              <a:pPr marL="1143000" indent="-1143000">
                <a:buAutoNum type="alphaLcPeriod"/>
              </a:pPr>
              <a:r>
                <a:rPr lang="en-US" sz="6000" b="1" dirty="0"/>
                <a:t>The Grace of God pursues us</a:t>
              </a:r>
            </a:p>
            <a:p>
              <a:pPr marL="1143000" indent="-1143000">
                <a:buAutoNum type="alphaLcPeriod"/>
              </a:pPr>
              <a:r>
                <a:rPr lang="en-US" sz="6000" b="1" dirty="0"/>
                <a:t>The Word of God re-directs us</a:t>
              </a:r>
            </a:p>
            <a:p>
              <a:pPr marL="1143000" indent="-1143000">
                <a:buAutoNum type="alphaLcPeriod"/>
              </a:pPr>
              <a:r>
                <a:rPr lang="en-US" sz="6000" b="1" dirty="0"/>
                <a:t>The Love of God reaffirms us</a:t>
              </a:r>
            </a:p>
            <a:p>
              <a:r>
                <a:rPr lang="en-US" sz="6000" b="1" dirty="0"/>
                <a:t>		</a:t>
              </a:r>
              <a:r>
                <a:rPr lang="en-US" sz="6000" b="1" dirty="0">
                  <a:solidFill>
                    <a:srgbClr val="FFFF00"/>
                  </a:solidFill>
                </a:rPr>
                <a:t>I will…multiply</a:t>
              </a: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AB65898B-034A-E75D-066B-6AF6055C0BE9}"/>
                </a:ext>
              </a:extLst>
            </p:cNvPr>
            <p:cNvSpPr txBox="1"/>
            <p:nvPr/>
          </p:nvSpPr>
          <p:spPr>
            <a:xfrm>
              <a:off x="0" y="-38100"/>
              <a:ext cx="4274726" cy="19261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DA523AC8-A8FC-5C54-3F45-B06A3997D262}"/>
              </a:ext>
            </a:extLst>
          </p:cNvPr>
          <p:cNvSpPr txBox="1"/>
          <p:nvPr/>
        </p:nvSpPr>
        <p:spPr>
          <a:xfrm>
            <a:off x="13030273" y="394335"/>
            <a:ext cx="4229027" cy="710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471"/>
              </a:lnSpc>
              <a:spcBef>
                <a:spcPct val="0"/>
              </a:spcBef>
            </a:pPr>
            <a:r>
              <a:rPr lang="en-US" sz="3908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AB</a:t>
            </a:r>
            <a:r>
              <a:rPr lang="en-US" sz="3908" u="none" strike="noStrike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RAHAM'S FAITH</a:t>
            </a:r>
          </a:p>
        </p:txBody>
      </p:sp>
    </p:spTree>
    <p:extLst>
      <p:ext uri="{BB962C8B-B14F-4D97-AF65-F5344CB8AC3E}">
        <p14:creationId xmlns:p14="http://schemas.microsoft.com/office/powerpoint/2010/main" val="8804453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D43AF-70FD-09F2-4124-C1EBEE72F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27EC8E3-2EA9-503F-A814-8364951BAF40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DA046C55-C069-1EF4-EB8D-D03CF0B1CF93}"/>
              </a:ext>
            </a:extLst>
          </p:cNvPr>
          <p:cNvSpPr/>
          <p:nvPr/>
        </p:nvSpPr>
        <p:spPr>
          <a:xfrm flipV="1">
            <a:off x="1038225" y="518160"/>
            <a:ext cx="0" cy="510540"/>
          </a:xfrm>
          <a:prstGeom prst="line">
            <a:avLst/>
          </a:prstGeom>
          <a:ln w="19050" cap="flat">
            <a:solidFill>
              <a:srgbClr val="FFFEF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525AA7B-A0FE-CC4C-6427-A27D503881BB}"/>
              </a:ext>
            </a:extLst>
          </p:cNvPr>
          <p:cNvSpPr/>
          <p:nvPr/>
        </p:nvSpPr>
        <p:spPr>
          <a:xfrm>
            <a:off x="1274651" y="518160"/>
            <a:ext cx="994627" cy="510540"/>
          </a:xfrm>
          <a:custGeom>
            <a:avLst/>
            <a:gdLst/>
            <a:ahLst/>
            <a:cxnLst/>
            <a:rect l="l" t="t" r="r" b="b"/>
            <a:pathLst>
              <a:path w="994627" h="510540">
                <a:moveTo>
                  <a:pt x="0" y="0"/>
                </a:moveTo>
                <a:lnTo>
                  <a:pt x="994627" y="0"/>
                </a:lnTo>
                <a:lnTo>
                  <a:pt x="994627" y="510540"/>
                </a:lnTo>
                <a:lnTo>
                  <a:pt x="0" y="510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2FBDEB2B-6A25-B95B-4FA9-EBDD8CC1C11F}"/>
              </a:ext>
            </a:extLst>
          </p:cNvPr>
          <p:cNvGrpSpPr/>
          <p:nvPr/>
        </p:nvGrpSpPr>
        <p:grpSpPr>
          <a:xfrm>
            <a:off x="1143000" y="2110953"/>
            <a:ext cx="16230600" cy="7168530"/>
            <a:chOff x="0" y="0"/>
            <a:chExt cx="4274726" cy="188800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D7372304-473D-CE03-F585-4CAE0D8B525D}"/>
                </a:ext>
              </a:extLst>
            </p:cNvPr>
            <p:cNvSpPr/>
            <p:nvPr/>
          </p:nvSpPr>
          <p:spPr>
            <a:xfrm>
              <a:off x="0" y="0"/>
              <a:ext cx="4274726" cy="1888008"/>
            </a:xfrm>
            <a:custGeom>
              <a:avLst/>
              <a:gdLst/>
              <a:ahLst/>
              <a:cxnLst/>
              <a:rect l="l" t="t" r="r" b="b"/>
              <a:pathLst>
                <a:path w="4274726" h="1888008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863681"/>
                  </a:lnTo>
                  <a:cubicBezTo>
                    <a:pt x="4274726" y="1877117"/>
                    <a:pt x="4263834" y="1888008"/>
                    <a:pt x="4250399" y="1888008"/>
                  </a:cubicBezTo>
                  <a:lnTo>
                    <a:pt x="24327" y="1888008"/>
                  </a:lnTo>
                  <a:cubicBezTo>
                    <a:pt x="10891" y="1888008"/>
                    <a:pt x="0" y="1877117"/>
                    <a:pt x="0" y="1863681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EF7">
                <a:alpha val="52941"/>
              </a:srgbClr>
            </a:solidFill>
            <a:ln>
              <a:solidFill>
                <a:schemeClr val="tx1"/>
              </a:solidFill>
            </a:ln>
          </p:spPr>
          <p:txBody>
            <a:bodyPr/>
            <a:lstStyle/>
            <a:p>
              <a:pPr algn="ctr"/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And the angel of the LORD said to her,</a:t>
              </a:r>
            </a:p>
            <a:p>
              <a:pPr algn="ctr"/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“Behold, </a:t>
              </a:r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00"/>
                  </a:solidFill>
                </a:rPr>
                <a:t>you</a:t>
              </a:r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 are pregnant</a:t>
              </a:r>
            </a:p>
            <a:p>
              <a:pPr algn="ctr"/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 and </a:t>
              </a:r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00"/>
                  </a:solidFill>
                </a:rPr>
                <a:t>shall</a:t>
              </a:r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 bear a son.</a:t>
              </a:r>
            </a:p>
            <a:p>
              <a:pPr algn="ctr"/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00"/>
                  </a:solidFill>
                </a:rPr>
                <a:t>You shall </a:t>
              </a:r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call his name Ishmael,</a:t>
              </a:r>
            </a:p>
            <a:p>
              <a:pPr algn="ctr"/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Because the Lord has listened to your affliction.</a:t>
              </a:r>
            </a:p>
            <a:p>
              <a:pPr algn="ctr"/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Genesis 16:11-12</a:t>
              </a: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755237C3-31BD-51B6-CDCA-B232F0BDF26B}"/>
                </a:ext>
              </a:extLst>
            </p:cNvPr>
            <p:cNvSpPr txBox="1"/>
            <p:nvPr/>
          </p:nvSpPr>
          <p:spPr>
            <a:xfrm>
              <a:off x="0" y="-38100"/>
              <a:ext cx="4274726" cy="19261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5D73879D-E40F-087B-EACB-18AC90910802}"/>
              </a:ext>
            </a:extLst>
          </p:cNvPr>
          <p:cNvSpPr txBox="1"/>
          <p:nvPr/>
        </p:nvSpPr>
        <p:spPr>
          <a:xfrm>
            <a:off x="13030273" y="394335"/>
            <a:ext cx="4229027" cy="710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471"/>
              </a:lnSpc>
              <a:spcBef>
                <a:spcPct val="0"/>
              </a:spcBef>
            </a:pPr>
            <a:r>
              <a:rPr lang="en-US" sz="3908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AB</a:t>
            </a:r>
            <a:r>
              <a:rPr lang="en-US" sz="3908" u="none" strike="noStrike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RAHAM'S FAITH</a:t>
            </a:r>
          </a:p>
        </p:txBody>
      </p:sp>
    </p:spTree>
    <p:extLst>
      <p:ext uri="{BB962C8B-B14F-4D97-AF65-F5344CB8AC3E}">
        <p14:creationId xmlns:p14="http://schemas.microsoft.com/office/powerpoint/2010/main" val="7964763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8FB8CA-71E5-299E-7C62-494D6BAEF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2ED5230-4C11-003C-2EC3-5ED91FBAFDBC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16CD4763-61FB-47E1-6096-A5BD77EFCFC3}"/>
              </a:ext>
            </a:extLst>
          </p:cNvPr>
          <p:cNvSpPr/>
          <p:nvPr/>
        </p:nvSpPr>
        <p:spPr>
          <a:xfrm flipV="1">
            <a:off x="1038225" y="518160"/>
            <a:ext cx="0" cy="510540"/>
          </a:xfrm>
          <a:prstGeom prst="line">
            <a:avLst/>
          </a:prstGeom>
          <a:ln w="19050" cap="flat">
            <a:solidFill>
              <a:srgbClr val="FFFEF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316DAE2-9FC1-F390-D035-497D9CFDB330}"/>
              </a:ext>
            </a:extLst>
          </p:cNvPr>
          <p:cNvSpPr/>
          <p:nvPr/>
        </p:nvSpPr>
        <p:spPr>
          <a:xfrm>
            <a:off x="1274651" y="518160"/>
            <a:ext cx="994627" cy="510540"/>
          </a:xfrm>
          <a:custGeom>
            <a:avLst/>
            <a:gdLst/>
            <a:ahLst/>
            <a:cxnLst/>
            <a:rect l="l" t="t" r="r" b="b"/>
            <a:pathLst>
              <a:path w="994627" h="510540">
                <a:moveTo>
                  <a:pt x="0" y="0"/>
                </a:moveTo>
                <a:lnTo>
                  <a:pt x="994627" y="0"/>
                </a:lnTo>
                <a:lnTo>
                  <a:pt x="994627" y="510540"/>
                </a:lnTo>
                <a:lnTo>
                  <a:pt x="0" y="510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1F34B27B-CF4F-AB5D-D0BB-A709CB429828}"/>
              </a:ext>
            </a:extLst>
          </p:cNvPr>
          <p:cNvGrpSpPr/>
          <p:nvPr/>
        </p:nvGrpSpPr>
        <p:grpSpPr>
          <a:xfrm>
            <a:off x="1143000" y="2110953"/>
            <a:ext cx="16230600" cy="7168530"/>
            <a:chOff x="0" y="0"/>
            <a:chExt cx="4274726" cy="188800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FF212E30-FCB1-DA9D-CF5C-C91E01CDECB3}"/>
                </a:ext>
              </a:extLst>
            </p:cNvPr>
            <p:cNvSpPr/>
            <p:nvPr/>
          </p:nvSpPr>
          <p:spPr>
            <a:xfrm>
              <a:off x="0" y="0"/>
              <a:ext cx="4274726" cy="1888008"/>
            </a:xfrm>
            <a:custGeom>
              <a:avLst/>
              <a:gdLst/>
              <a:ahLst/>
              <a:cxnLst/>
              <a:rect l="l" t="t" r="r" b="b"/>
              <a:pathLst>
                <a:path w="4274726" h="1888008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863681"/>
                  </a:lnTo>
                  <a:cubicBezTo>
                    <a:pt x="4274726" y="1877117"/>
                    <a:pt x="4263834" y="1888008"/>
                    <a:pt x="4250399" y="1888008"/>
                  </a:cubicBezTo>
                  <a:lnTo>
                    <a:pt x="24327" y="1888008"/>
                  </a:lnTo>
                  <a:cubicBezTo>
                    <a:pt x="10891" y="1888008"/>
                    <a:pt x="0" y="1877117"/>
                    <a:pt x="0" y="1863681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EF7">
                <a:alpha val="52941"/>
              </a:srgbClr>
            </a:solidFill>
            <a:ln>
              <a:solidFill>
                <a:schemeClr val="tx1"/>
              </a:solidFill>
            </a:ln>
          </p:spPr>
          <p:txBody>
            <a:bodyPr/>
            <a:lstStyle/>
            <a:p>
              <a:pPr algn="ctr"/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00"/>
                  </a:solidFill>
                </a:rPr>
                <a:t>He shall </a:t>
              </a:r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be a wild donkey of a man,</a:t>
              </a:r>
            </a:p>
            <a:p>
              <a:pPr algn="ctr"/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His hand against everyone</a:t>
              </a:r>
            </a:p>
            <a:p>
              <a:pPr algn="ctr"/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And everyone’s hand against him,</a:t>
              </a:r>
            </a:p>
            <a:p>
              <a:pPr algn="ctr"/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And he shall dwell over against all his kinsmen.</a:t>
              </a:r>
            </a:p>
            <a:p>
              <a:pPr algn="ctr"/>
              <a:endParaRPr lang="en-US" sz="6600" b="1" dirty="0">
                <a:ln w="12700">
                  <a:solidFill>
                    <a:schemeClr val="tx1"/>
                  </a:solidFill>
                </a:ln>
                <a:solidFill>
                  <a:srgbClr val="FFFFFF"/>
                </a:solidFill>
              </a:endParaRPr>
            </a:p>
            <a:p>
              <a:pPr algn="ctr"/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Genesis 16:11-12</a:t>
              </a: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838C5E2C-D3D2-34D5-17A3-40010F2E858D}"/>
                </a:ext>
              </a:extLst>
            </p:cNvPr>
            <p:cNvSpPr txBox="1"/>
            <p:nvPr/>
          </p:nvSpPr>
          <p:spPr>
            <a:xfrm>
              <a:off x="0" y="-38100"/>
              <a:ext cx="4274726" cy="19261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0851ABAB-AA44-BA25-3D27-ABA32CEE3027}"/>
              </a:ext>
            </a:extLst>
          </p:cNvPr>
          <p:cNvSpPr txBox="1"/>
          <p:nvPr/>
        </p:nvSpPr>
        <p:spPr>
          <a:xfrm>
            <a:off x="13030273" y="394335"/>
            <a:ext cx="4229027" cy="710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471"/>
              </a:lnSpc>
              <a:spcBef>
                <a:spcPct val="0"/>
              </a:spcBef>
            </a:pPr>
            <a:r>
              <a:rPr lang="en-US" sz="3908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AB</a:t>
            </a:r>
            <a:r>
              <a:rPr lang="en-US" sz="3908" u="none" strike="noStrike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RAHAM'S FAITH</a:t>
            </a:r>
          </a:p>
        </p:txBody>
      </p:sp>
    </p:spTree>
    <p:extLst>
      <p:ext uri="{BB962C8B-B14F-4D97-AF65-F5344CB8AC3E}">
        <p14:creationId xmlns:p14="http://schemas.microsoft.com/office/powerpoint/2010/main" val="19826441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00B6B-87AA-1130-3151-393018A62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B4ECA8A-9E16-6332-E0ED-7B7CA7C5F331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457FC32B-EC39-F9B2-1494-CCA82BC226A0}"/>
              </a:ext>
            </a:extLst>
          </p:cNvPr>
          <p:cNvSpPr/>
          <p:nvPr/>
        </p:nvSpPr>
        <p:spPr>
          <a:xfrm flipV="1">
            <a:off x="1038225" y="518160"/>
            <a:ext cx="0" cy="510540"/>
          </a:xfrm>
          <a:prstGeom prst="line">
            <a:avLst/>
          </a:prstGeom>
          <a:ln w="19050" cap="flat">
            <a:solidFill>
              <a:srgbClr val="FFFEF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13189FC5-1FBB-963F-DD1E-CE47D90FCA67}"/>
              </a:ext>
            </a:extLst>
          </p:cNvPr>
          <p:cNvSpPr/>
          <p:nvPr/>
        </p:nvSpPr>
        <p:spPr>
          <a:xfrm>
            <a:off x="1274651" y="518160"/>
            <a:ext cx="994627" cy="510540"/>
          </a:xfrm>
          <a:custGeom>
            <a:avLst/>
            <a:gdLst/>
            <a:ahLst/>
            <a:cxnLst/>
            <a:rect l="l" t="t" r="r" b="b"/>
            <a:pathLst>
              <a:path w="994627" h="510540">
                <a:moveTo>
                  <a:pt x="0" y="0"/>
                </a:moveTo>
                <a:lnTo>
                  <a:pt x="994627" y="0"/>
                </a:lnTo>
                <a:lnTo>
                  <a:pt x="994627" y="510540"/>
                </a:lnTo>
                <a:lnTo>
                  <a:pt x="0" y="510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B12B305E-2D89-E766-0B8B-0B7B23D98DE4}"/>
              </a:ext>
            </a:extLst>
          </p:cNvPr>
          <p:cNvGrpSpPr/>
          <p:nvPr/>
        </p:nvGrpSpPr>
        <p:grpSpPr>
          <a:xfrm>
            <a:off x="1028700" y="2089770"/>
            <a:ext cx="16230600" cy="7168530"/>
            <a:chOff x="0" y="0"/>
            <a:chExt cx="4274726" cy="188800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94B82BC4-3E26-8FC3-73FF-1C517AB9A62B}"/>
                </a:ext>
              </a:extLst>
            </p:cNvPr>
            <p:cNvSpPr/>
            <p:nvPr/>
          </p:nvSpPr>
          <p:spPr>
            <a:xfrm>
              <a:off x="0" y="0"/>
              <a:ext cx="4274726" cy="1888008"/>
            </a:xfrm>
            <a:custGeom>
              <a:avLst/>
              <a:gdLst/>
              <a:ahLst/>
              <a:cxnLst/>
              <a:rect l="l" t="t" r="r" b="b"/>
              <a:pathLst>
                <a:path w="4274726" h="1888008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863681"/>
                  </a:lnTo>
                  <a:cubicBezTo>
                    <a:pt x="4274726" y="1877117"/>
                    <a:pt x="4263834" y="1888008"/>
                    <a:pt x="4250399" y="1888008"/>
                  </a:cubicBezTo>
                  <a:lnTo>
                    <a:pt x="24327" y="1888008"/>
                  </a:lnTo>
                  <a:cubicBezTo>
                    <a:pt x="10891" y="1888008"/>
                    <a:pt x="0" y="1877117"/>
                    <a:pt x="0" y="1863681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EF7">
                <a:alpha val="52941"/>
              </a:srgbClr>
            </a:solidFill>
          </p:spPr>
          <p:txBody>
            <a:bodyPr/>
            <a:lstStyle/>
            <a:p>
              <a:r>
                <a:rPr lang="en-US" sz="6600" b="1" dirty="0"/>
                <a:t>III. The Compassion of God surprises us  </a:t>
              </a:r>
            </a:p>
            <a:p>
              <a:pPr marL="1143000" indent="-1143000">
                <a:buAutoNum type="alphaLcPeriod"/>
              </a:pPr>
              <a:endParaRPr lang="en-US" sz="6000" b="1" dirty="0"/>
            </a:p>
            <a:p>
              <a:pPr marL="1143000" indent="-1143000">
                <a:buAutoNum type="alphaLcPeriod"/>
              </a:pPr>
              <a:r>
                <a:rPr lang="en-US" sz="6000" b="1" dirty="0"/>
                <a:t>The Grace of God pursues us</a:t>
              </a:r>
            </a:p>
            <a:p>
              <a:pPr marL="1143000" indent="-1143000">
                <a:buAutoNum type="alphaLcPeriod"/>
              </a:pPr>
              <a:r>
                <a:rPr lang="en-US" sz="6000" b="1" dirty="0"/>
                <a:t>The Word of God re-directs us</a:t>
              </a:r>
            </a:p>
            <a:p>
              <a:pPr marL="1143000" indent="-1143000">
                <a:buAutoNum type="alphaLcPeriod"/>
              </a:pPr>
              <a:r>
                <a:rPr lang="en-US" sz="6000" b="1" dirty="0"/>
                <a:t>The Love of God reaffirms us</a:t>
              </a:r>
            </a:p>
            <a:p>
              <a:pPr marL="1143000" indent="-1143000">
                <a:buAutoNum type="alphaLcPeriod"/>
              </a:pPr>
              <a:r>
                <a:rPr lang="en-US" sz="6000" b="1" dirty="0"/>
                <a:t>The Promise of God protects us</a:t>
              </a:r>
            </a:p>
            <a:p>
              <a:r>
                <a:rPr lang="en-US" sz="6000" b="1" dirty="0"/>
                <a:t>		</a:t>
              </a:r>
              <a:r>
                <a:rPr lang="en-US" sz="6000" b="1" dirty="0">
                  <a:solidFill>
                    <a:srgbClr val="FFFF00"/>
                  </a:solidFill>
                </a:rPr>
                <a:t>You shall…he shall</a:t>
              </a: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97033D11-3765-F3D3-FA3E-1C9C5184E157}"/>
                </a:ext>
              </a:extLst>
            </p:cNvPr>
            <p:cNvSpPr txBox="1"/>
            <p:nvPr/>
          </p:nvSpPr>
          <p:spPr>
            <a:xfrm>
              <a:off x="0" y="-38100"/>
              <a:ext cx="4274726" cy="19261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D5B409FF-2957-2475-B066-DBE8D34CDEEE}"/>
              </a:ext>
            </a:extLst>
          </p:cNvPr>
          <p:cNvSpPr txBox="1"/>
          <p:nvPr/>
        </p:nvSpPr>
        <p:spPr>
          <a:xfrm>
            <a:off x="13030273" y="394335"/>
            <a:ext cx="4229027" cy="710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471"/>
              </a:lnSpc>
              <a:spcBef>
                <a:spcPct val="0"/>
              </a:spcBef>
            </a:pPr>
            <a:r>
              <a:rPr lang="en-US" sz="3908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AB</a:t>
            </a:r>
            <a:r>
              <a:rPr lang="en-US" sz="3908" u="none" strike="noStrike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RAHAM'S FAITH</a:t>
            </a:r>
          </a:p>
        </p:txBody>
      </p:sp>
    </p:spTree>
    <p:extLst>
      <p:ext uri="{BB962C8B-B14F-4D97-AF65-F5344CB8AC3E}">
        <p14:creationId xmlns:p14="http://schemas.microsoft.com/office/powerpoint/2010/main" val="40065319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2DAC1-9811-363B-40F6-7626FD687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EC8AF74-ECA0-640C-2987-01E4DCCB363D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AD1568A4-5501-FE8E-CEB3-B57758C8781C}"/>
              </a:ext>
            </a:extLst>
          </p:cNvPr>
          <p:cNvSpPr/>
          <p:nvPr/>
        </p:nvSpPr>
        <p:spPr>
          <a:xfrm flipV="1">
            <a:off x="1038225" y="518160"/>
            <a:ext cx="0" cy="510540"/>
          </a:xfrm>
          <a:prstGeom prst="line">
            <a:avLst/>
          </a:prstGeom>
          <a:ln w="19050" cap="flat">
            <a:solidFill>
              <a:srgbClr val="FFFEF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BE62A579-E40A-ACD6-2D60-F4FB812972BC}"/>
              </a:ext>
            </a:extLst>
          </p:cNvPr>
          <p:cNvSpPr/>
          <p:nvPr/>
        </p:nvSpPr>
        <p:spPr>
          <a:xfrm>
            <a:off x="1274651" y="518160"/>
            <a:ext cx="994627" cy="510540"/>
          </a:xfrm>
          <a:custGeom>
            <a:avLst/>
            <a:gdLst/>
            <a:ahLst/>
            <a:cxnLst/>
            <a:rect l="l" t="t" r="r" b="b"/>
            <a:pathLst>
              <a:path w="994627" h="510540">
                <a:moveTo>
                  <a:pt x="0" y="0"/>
                </a:moveTo>
                <a:lnTo>
                  <a:pt x="994627" y="0"/>
                </a:lnTo>
                <a:lnTo>
                  <a:pt x="994627" y="510540"/>
                </a:lnTo>
                <a:lnTo>
                  <a:pt x="0" y="510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8DC0A38A-8851-E304-BABA-B6DB90833FAB}"/>
              </a:ext>
            </a:extLst>
          </p:cNvPr>
          <p:cNvGrpSpPr/>
          <p:nvPr/>
        </p:nvGrpSpPr>
        <p:grpSpPr>
          <a:xfrm>
            <a:off x="1028700" y="2089770"/>
            <a:ext cx="16230600" cy="7168530"/>
            <a:chOff x="0" y="0"/>
            <a:chExt cx="4274726" cy="188800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2759B486-351A-6E2B-04A3-C5E3D51DF7E1}"/>
                </a:ext>
              </a:extLst>
            </p:cNvPr>
            <p:cNvSpPr/>
            <p:nvPr/>
          </p:nvSpPr>
          <p:spPr>
            <a:xfrm>
              <a:off x="0" y="0"/>
              <a:ext cx="4274726" cy="1888008"/>
            </a:xfrm>
            <a:custGeom>
              <a:avLst/>
              <a:gdLst/>
              <a:ahLst/>
              <a:cxnLst/>
              <a:rect l="l" t="t" r="r" b="b"/>
              <a:pathLst>
                <a:path w="4274726" h="1888008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863681"/>
                  </a:lnTo>
                  <a:cubicBezTo>
                    <a:pt x="4274726" y="1877117"/>
                    <a:pt x="4263834" y="1888008"/>
                    <a:pt x="4250399" y="1888008"/>
                  </a:cubicBezTo>
                  <a:lnTo>
                    <a:pt x="24327" y="1888008"/>
                  </a:lnTo>
                  <a:cubicBezTo>
                    <a:pt x="10891" y="1888008"/>
                    <a:pt x="0" y="1877117"/>
                    <a:pt x="0" y="1863681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EF7">
                <a:alpha val="52941"/>
              </a:srgbClr>
            </a:solidFill>
          </p:spPr>
          <p:txBody>
            <a:bodyPr/>
            <a:lstStyle/>
            <a:p>
              <a:r>
                <a:rPr lang="en-US" sz="6600" b="1" dirty="0"/>
                <a:t>III. The Compassion of God surprises us  </a:t>
              </a:r>
            </a:p>
            <a:p>
              <a:pPr marL="1143000" indent="-1143000">
                <a:buAutoNum type="alphaLcPeriod"/>
              </a:pPr>
              <a:endParaRPr lang="en-US" sz="6000" b="1" dirty="0"/>
            </a:p>
            <a:p>
              <a:pPr marL="1143000" indent="-1143000">
                <a:buAutoNum type="alphaLcPeriod"/>
              </a:pPr>
              <a:r>
                <a:rPr lang="en-US" sz="6000" b="1" dirty="0"/>
                <a:t>The Grace of God pursues us</a:t>
              </a:r>
            </a:p>
            <a:p>
              <a:pPr marL="1143000" indent="-1143000">
                <a:buAutoNum type="alphaLcPeriod"/>
              </a:pPr>
              <a:r>
                <a:rPr lang="en-US" sz="6000" b="1" dirty="0"/>
                <a:t>The Word of God re-directs us</a:t>
              </a:r>
            </a:p>
            <a:p>
              <a:pPr marL="1143000" indent="-1143000">
                <a:buAutoNum type="alphaLcPeriod"/>
              </a:pPr>
              <a:r>
                <a:rPr lang="en-US" sz="6000" b="1" dirty="0"/>
                <a:t>The Love of God reaffirms us</a:t>
              </a:r>
            </a:p>
            <a:p>
              <a:pPr marL="1143000" indent="-1143000">
                <a:buAutoNum type="alphaLcPeriod"/>
              </a:pPr>
              <a:r>
                <a:rPr lang="en-US" sz="6000" b="1" dirty="0"/>
                <a:t>The Promise of God protects us</a:t>
              </a:r>
            </a:p>
            <a:p>
              <a:pPr marL="1143000" indent="-1143000">
                <a:buAutoNum type="alphaLcPeriod"/>
              </a:pPr>
              <a:r>
                <a:rPr lang="en-US" sz="6000" b="1" dirty="0"/>
                <a:t>Our Obedience to God overjoys us</a:t>
              </a: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D493A0F8-C508-6B60-5B81-FA9D6F0277D8}"/>
                </a:ext>
              </a:extLst>
            </p:cNvPr>
            <p:cNvSpPr txBox="1"/>
            <p:nvPr/>
          </p:nvSpPr>
          <p:spPr>
            <a:xfrm>
              <a:off x="0" y="-38100"/>
              <a:ext cx="4274726" cy="19261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3F83CD90-160E-87F0-494A-E4A8B1059A9E}"/>
              </a:ext>
            </a:extLst>
          </p:cNvPr>
          <p:cNvSpPr txBox="1"/>
          <p:nvPr/>
        </p:nvSpPr>
        <p:spPr>
          <a:xfrm>
            <a:off x="13030273" y="394335"/>
            <a:ext cx="4229027" cy="710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471"/>
              </a:lnSpc>
              <a:spcBef>
                <a:spcPct val="0"/>
              </a:spcBef>
            </a:pPr>
            <a:r>
              <a:rPr lang="en-US" sz="3908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AB</a:t>
            </a:r>
            <a:r>
              <a:rPr lang="en-US" sz="3908" u="none" strike="noStrike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RAHAM'S FAITH</a:t>
            </a:r>
          </a:p>
        </p:txBody>
      </p:sp>
    </p:spTree>
    <p:extLst>
      <p:ext uri="{BB962C8B-B14F-4D97-AF65-F5344CB8AC3E}">
        <p14:creationId xmlns:p14="http://schemas.microsoft.com/office/powerpoint/2010/main" val="11264860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A4C59-E2E1-5404-8C05-7D4157F6C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807771A-6D3D-2BD5-1A29-028ED214FB33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6D73605D-E393-C737-C0DC-FDFC418E02DC}"/>
              </a:ext>
            </a:extLst>
          </p:cNvPr>
          <p:cNvSpPr/>
          <p:nvPr/>
        </p:nvSpPr>
        <p:spPr>
          <a:xfrm flipV="1">
            <a:off x="1038225" y="518160"/>
            <a:ext cx="0" cy="510540"/>
          </a:xfrm>
          <a:prstGeom prst="line">
            <a:avLst/>
          </a:prstGeom>
          <a:ln w="19050" cap="flat">
            <a:solidFill>
              <a:srgbClr val="FFFEF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89ECD54-0C6B-BCBF-D1FC-2F2380C644C2}"/>
              </a:ext>
            </a:extLst>
          </p:cNvPr>
          <p:cNvSpPr/>
          <p:nvPr/>
        </p:nvSpPr>
        <p:spPr>
          <a:xfrm>
            <a:off x="1274651" y="518160"/>
            <a:ext cx="994627" cy="510540"/>
          </a:xfrm>
          <a:custGeom>
            <a:avLst/>
            <a:gdLst/>
            <a:ahLst/>
            <a:cxnLst/>
            <a:rect l="l" t="t" r="r" b="b"/>
            <a:pathLst>
              <a:path w="994627" h="510540">
                <a:moveTo>
                  <a:pt x="0" y="0"/>
                </a:moveTo>
                <a:lnTo>
                  <a:pt x="994627" y="0"/>
                </a:lnTo>
                <a:lnTo>
                  <a:pt x="994627" y="510540"/>
                </a:lnTo>
                <a:lnTo>
                  <a:pt x="0" y="510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8E98038F-6ADA-C36F-FC97-F29E1D931060}"/>
              </a:ext>
            </a:extLst>
          </p:cNvPr>
          <p:cNvGrpSpPr/>
          <p:nvPr/>
        </p:nvGrpSpPr>
        <p:grpSpPr>
          <a:xfrm>
            <a:off x="1143000" y="2110953"/>
            <a:ext cx="16230600" cy="7168530"/>
            <a:chOff x="0" y="0"/>
            <a:chExt cx="4274726" cy="188800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AE963456-9A8F-76F3-B925-472A15243962}"/>
                </a:ext>
              </a:extLst>
            </p:cNvPr>
            <p:cNvSpPr/>
            <p:nvPr/>
          </p:nvSpPr>
          <p:spPr>
            <a:xfrm>
              <a:off x="0" y="0"/>
              <a:ext cx="4274726" cy="1888008"/>
            </a:xfrm>
            <a:custGeom>
              <a:avLst/>
              <a:gdLst/>
              <a:ahLst/>
              <a:cxnLst/>
              <a:rect l="l" t="t" r="r" b="b"/>
              <a:pathLst>
                <a:path w="4274726" h="1888008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863681"/>
                  </a:lnTo>
                  <a:cubicBezTo>
                    <a:pt x="4274726" y="1877117"/>
                    <a:pt x="4263834" y="1888008"/>
                    <a:pt x="4250399" y="1888008"/>
                  </a:cubicBezTo>
                  <a:lnTo>
                    <a:pt x="24327" y="1888008"/>
                  </a:lnTo>
                  <a:cubicBezTo>
                    <a:pt x="10891" y="1888008"/>
                    <a:pt x="0" y="1877117"/>
                    <a:pt x="0" y="1863681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EF7">
                <a:alpha val="52941"/>
              </a:srgbClr>
            </a:solidFill>
            <a:ln>
              <a:solidFill>
                <a:schemeClr val="tx1"/>
              </a:solidFill>
            </a:ln>
          </p:spPr>
          <p:txBody>
            <a:bodyPr/>
            <a:lstStyle/>
            <a:p>
              <a:pPr algn="ctr"/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So she called the name of the LORD who spoke to her, “You are a God of seeing,” for she said, “Truly here I have seen him who looks after me.”</a:t>
              </a:r>
            </a:p>
            <a:p>
              <a:pPr algn="ctr"/>
              <a:endParaRPr lang="en-US" sz="6600" b="1" dirty="0">
                <a:ln w="12700">
                  <a:solidFill>
                    <a:schemeClr val="tx1"/>
                  </a:solidFill>
                </a:ln>
                <a:solidFill>
                  <a:srgbClr val="FFFFFF"/>
                </a:solidFill>
              </a:endParaRPr>
            </a:p>
            <a:p>
              <a:pPr algn="ctr"/>
              <a:r>
                <a:rPr lang="en-US" sz="66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Genesis 16:13-16</a:t>
              </a: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31CA4969-B4EB-CDF5-1282-A978044D927E}"/>
                </a:ext>
              </a:extLst>
            </p:cNvPr>
            <p:cNvSpPr txBox="1"/>
            <p:nvPr/>
          </p:nvSpPr>
          <p:spPr>
            <a:xfrm>
              <a:off x="0" y="-38100"/>
              <a:ext cx="4274726" cy="19261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A4F06D2F-FF30-C9E9-D1EE-09ACB1696C41}"/>
              </a:ext>
            </a:extLst>
          </p:cNvPr>
          <p:cNvSpPr txBox="1"/>
          <p:nvPr/>
        </p:nvSpPr>
        <p:spPr>
          <a:xfrm>
            <a:off x="13030273" y="394335"/>
            <a:ext cx="4229027" cy="710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471"/>
              </a:lnSpc>
              <a:spcBef>
                <a:spcPct val="0"/>
              </a:spcBef>
            </a:pPr>
            <a:r>
              <a:rPr lang="en-US" sz="3908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AB</a:t>
            </a:r>
            <a:r>
              <a:rPr lang="en-US" sz="3908" u="none" strike="noStrike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RAHAM'S FAITH</a:t>
            </a:r>
          </a:p>
        </p:txBody>
      </p:sp>
    </p:spTree>
    <p:extLst>
      <p:ext uri="{BB962C8B-B14F-4D97-AF65-F5344CB8AC3E}">
        <p14:creationId xmlns:p14="http://schemas.microsoft.com/office/powerpoint/2010/main" val="42807597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49D65C-BB15-23C4-2E79-E21132EEC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47B38DB-E9A5-CDE0-52D5-0BCC7D55CCBF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DFD0DB2A-433E-02E9-AF04-866F059688F3}"/>
              </a:ext>
            </a:extLst>
          </p:cNvPr>
          <p:cNvSpPr/>
          <p:nvPr/>
        </p:nvSpPr>
        <p:spPr>
          <a:xfrm flipV="1">
            <a:off x="1038225" y="518160"/>
            <a:ext cx="0" cy="510540"/>
          </a:xfrm>
          <a:prstGeom prst="line">
            <a:avLst/>
          </a:prstGeom>
          <a:ln w="19050" cap="flat">
            <a:solidFill>
              <a:srgbClr val="FFFEF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711FB657-3DC5-0B28-D526-60FDC2A79D64}"/>
              </a:ext>
            </a:extLst>
          </p:cNvPr>
          <p:cNvSpPr/>
          <p:nvPr/>
        </p:nvSpPr>
        <p:spPr>
          <a:xfrm>
            <a:off x="1274651" y="518160"/>
            <a:ext cx="994627" cy="510540"/>
          </a:xfrm>
          <a:custGeom>
            <a:avLst/>
            <a:gdLst/>
            <a:ahLst/>
            <a:cxnLst/>
            <a:rect l="l" t="t" r="r" b="b"/>
            <a:pathLst>
              <a:path w="994627" h="510540">
                <a:moveTo>
                  <a:pt x="0" y="0"/>
                </a:moveTo>
                <a:lnTo>
                  <a:pt x="994627" y="0"/>
                </a:lnTo>
                <a:lnTo>
                  <a:pt x="994627" y="510540"/>
                </a:lnTo>
                <a:lnTo>
                  <a:pt x="0" y="510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34F89B95-78E4-0809-5C52-DE5E946A94D0}"/>
              </a:ext>
            </a:extLst>
          </p:cNvPr>
          <p:cNvGrpSpPr/>
          <p:nvPr/>
        </p:nvGrpSpPr>
        <p:grpSpPr>
          <a:xfrm>
            <a:off x="1143000" y="2110953"/>
            <a:ext cx="16230600" cy="7168530"/>
            <a:chOff x="0" y="0"/>
            <a:chExt cx="4274726" cy="188800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E705ACD3-58A0-789F-33F0-53D3A0F5857E}"/>
                </a:ext>
              </a:extLst>
            </p:cNvPr>
            <p:cNvSpPr/>
            <p:nvPr/>
          </p:nvSpPr>
          <p:spPr>
            <a:xfrm>
              <a:off x="0" y="0"/>
              <a:ext cx="4274726" cy="1888008"/>
            </a:xfrm>
            <a:custGeom>
              <a:avLst/>
              <a:gdLst/>
              <a:ahLst/>
              <a:cxnLst/>
              <a:rect l="l" t="t" r="r" b="b"/>
              <a:pathLst>
                <a:path w="4274726" h="1888008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863681"/>
                  </a:lnTo>
                  <a:cubicBezTo>
                    <a:pt x="4274726" y="1877117"/>
                    <a:pt x="4263834" y="1888008"/>
                    <a:pt x="4250399" y="1888008"/>
                  </a:cubicBezTo>
                  <a:lnTo>
                    <a:pt x="24327" y="1888008"/>
                  </a:lnTo>
                  <a:cubicBezTo>
                    <a:pt x="10891" y="1888008"/>
                    <a:pt x="0" y="1877117"/>
                    <a:pt x="0" y="1863681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EF7">
                <a:alpha val="52941"/>
              </a:srgbClr>
            </a:solidFill>
            <a:ln>
              <a:solidFill>
                <a:schemeClr val="tx1"/>
              </a:solidFill>
            </a:ln>
          </p:spPr>
          <p:txBody>
            <a:bodyPr/>
            <a:lstStyle/>
            <a:p>
              <a:pPr algn="ctr"/>
              <a:r>
                <a:rPr lang="en-US" sz="80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Therefore the well was called</a:t>
              </a:r>
            </a:p>
            <a:p>
              <a:pPr algn="ctr"/>
              <a:r>
                <a:rPr lang="en-US" sz="80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 Beer-</a:t>
              </a:r>
              <a:r>
                <a:rPr lang="en-US" sz="8000" b="1" dirty="0" err="1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lahai</a:t>
              </a:r>
              <a:r>
                <a:rPr lang="en-US" sz="80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-</a:t>
              </a:r>
              <a:r>
                <a:rPr lang="en-US" sz="8000" b="1" dirty="0" err="1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roi</a:t>
              </a:r>
              <a:r>
                <a:rPr lang="en-US" sz="80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;</a:t>
              </a:r>
            </a:p>
            <a:p>
              <a:pPr algn="ctr"/>
              <a:r>
                <a:rPr lang="en-US" sz="80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 it lies between Kadesh and Bered.</a:t>
              </a:r>
            </a:p>
            <a:p>
              <a:pPr algn="ctr"/>
              <a:endParaRPr lang="en-US" sz="8000" b="1" dirty="0">
                <a:ln w="12700">
                  <a:solidFill>
                    <a:schemeClr val="tx1"/>
                  </a:solidFill>
                </a:ln>
                <a:solidFill>
                  <a:srgbClr val="FFFFFF"/>
                </a:solidFill>
              </a:endParaRPr>
            </a:p>
            <a:p>
              <a:pPr algn="ctr"/>
              <a:r>
                <a:rPr lang="en-US" sz="80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Genesis 16:13-16</a:t>
              </a: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B979A2C1-4BFC-49C3-596A-DF3774E3714D}"/>
                </a:ext>
              </a:extLst>
            </p:cNvPr>
            <p:cNvSpPr txBox="1"/>
            <p:nvPr/>
          </p:nvSpPr>
          <p:spPr>
            <a:xfrm>
              <a:off x="0" y="-38100"/>
              <a:ext cx="4274726" cy="19261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97F10601-4ECD-C004-BF58-5621C45E0D39}"/>
              </a:ext>
            </a:extLst>
          </p:cNvPr>
          <p:cNvSpPr txBox="1"/>
          <p:nvPr/>
        </p:nvSpPr>
        <p:spPr>
          <a:xfrm>
            <a:off x="13030273" y="394335"/>
            <a:ext cx="4229027" cy="710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471"/>
              </a:lnSpc>
              <a:spcBef>
                <a:spcPct val="0"/>
              </a:spcBef>
            </a:pPr>
            <a:r>
              <a:rPr lang="en-US" sz="3908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AB</a:t>
            </a:r>
            <a:r>
              <a:rPr lang="en-US" sz="3908" u="none" strike="noStrike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RAHAM'S FAITH</a:t>
            </a:r>
          </a:p>
        </p:txBody>
      </p:sp>
    </p:spTree>
    <p:extLst>
      <p:ext uri="{BB962C8B-B14F-4D97-AF65-F5344CB8AC3E}">
        <p14:creationId xmlns:p14="http://schemas.microsoft.com/office/powerpoint/2010/main" val="10474220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57B2DA-B99F-F199-1C14-9A13B5C79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4E62DA5-4ACE-7849-E5FC-0043AD849AB2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9A972AB8-95B9-9E26-0D2F-28C6A7314018}"/>
              </a:ext>
            </a:extLst>
          </p:cNvPr>
          <p:cNvSpPr/>
          <p:nvPr/>
        </p:nvSpPr>
        <p:spPr>
          <a:xfrm flipV="1">
            <a:off x="1038225" y="518160"/>
            <a:ext cx="0" cy="510540"/>
          </a:xfrm>
          <a:prstGeom prst="line">
            <a:avLst/>
          </a:prstGeom>
          <a:ln w="19050" cap="flat">
            <a:solidFill>
              <a:srgbClr val="FFFEF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0ADF448B-CF9C-3302-4D5B-BA4558F6B6F5}"/>
              </a:ext>
            </a:extLst>
          </p:cNvPr>
          <p:cNvSpPr/>
          <p:nvPr/>
        </p:nvSpPr>
        <p:spPr>
          <a:xfrm>
            <a:off x="1274651" y="518160"/>
            <a:ext cx="994627" cy="510540"/>
          </a:xfrm>
          <a:custGeom>
            <a:avLst/>
            <a:gdLst/>
            <a:ahLst/>
            <a:cxnLst/>
            <a:rect l="l" t="t" r="r" b="b"/>
            <a:pathLst>
              <a:path w="994627" h="510540">
                <a:moveTo>
                  <a:pt x="0" y="0"/>
                </a:moveTo>
                <a:lnTo>
                  <a:pt x="994627" y="0"/>
                </a:lnTo>
                <a:lnTo>
                  <a:pt x="994627" y="510540"/>
                </a:lnTo>
                <a:lnTo>
                  <a:pt x="0" y="510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90ECF413-4D51-DA7F-A581-2564633196C2}"/>
              </a:ext>
            </a:extLst>
          </p:cNvPr>
          <p:cNvGrpSpPr/>
          <p:nvPr/>
        </p:nvGrpSpPr>
        <p:grpSpPr>
          <a:xfrm>
            <a:off x="1143000" y="2110953"/>
            <a:ext cx="16230600" cy="7168530"/>
            <a:chOff x="0" y="0"/>
            <a:chExt cx="4274726" cy="188800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8BCFEBC2-546D-336C-74B7-EE5F9ACE9BC9}"/>
                </a:ext>
              </a:extLst>
            </p:cNvPr>
            <p:cNvSpPr/>
            <p:nvPr/>
          </p:nvSpPr>
          <p:spPr>
            <a:xfrm>
              <a:off x="0" y="0"/>
              <a:ext cx="4274726" cy="1888008"/>
            </a:xfrm>
            <a:custGeom>
              <a:avLst/>
              <a:gdLst/>
              <a:ahLst/>
              <a:cxnLst/>
              <a:rect l="l" t="t" r="r" b="b"/>
              <a:pathLst>
                <a:path w="4274726" h="1888008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863681"/>
                  </a:lnTo>
                  <a:cubicBezTo>
                    <a:pt x="4274726" y="1877117"/>
                    <a:pt x="4263834" y="1888008"/>
                    <a:pt x="4250399" y="1888008"/>
                  </a:cubicBezTo>
                  <a:lnTo>
                    <a:pt x="24327" y="1888008"/>
                  </a:lnTo>
                  <a:cubicBezTo>
                    <a:pt x="10891" y="1888008"/>
                    <a:pt x="0" y="1877117"/>
                    <a:pt x="0" y="1863681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EF7">
                <a:alpha val="52941"/>
              </a:srgbClr>
            </a:solidFill>
            <a:ln>
              <a:solidFill>
                <a:schemeClr val="tx1"/>
              </a:solidFill>
            </a:ln>
          </p:spPr>
          <p:txBody>
            <a:bodyPr/>
            <a:lstStyle/>
            <a:p>
              <a:pPr algn="ctr"/>
              <a:r>
                <a:rPr lang="en-US" sz="80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And Hagar bore Abram a son, and Abram called the name of his son, whom Hagar bore, Ishmael. Abram was eighty-six years old when Hagar bore Ishmael to Abram.</a:t>
              </a:r>
            </a:p>
            <a:p>
              <a:pPr algn="ctr"/>
              <a:r>
                <a:rPr lang="en-US" sz="8000" b="1" dirty="0">
                  <a:ln w="12700">
                    <a:solidFill>
                      <a:schemeClr val="tx1"/>
                    </a:solidFill>
                  </a:ln>
                  <a:solidFill>
                    <a:srgbClr val="FFFFFF"/>
                  </a:solidFill>
                </a:rPr>
                <a:t>Genesis 16:13-16</a:t>
              </a: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F4F55EC1-0849-F810-F7B5-A774C7C753EB}"/>
                </a:ext>
              </a:extLst>
            </p:cNvPr>
            <p:cNvSpPr txBox="1"/>
            <p:nvPr/>
          </p:nvSpPr>
          <p:spPr>
            <a:xfrm>
              <a:off x="0" y="-38100"/>
              <a:ext cx="4274726" cy="19261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DE5B309C-A11C-1CDB-2F17-43EE1637AF8E}"/>
              </a:ext>
            </a:extLst>
          </p:cNvPr>
          <p:cNvSpPr txBox="1"/>
          <p:nvPr/>
        </p:nvSpPr>
        <p:spPr>
          <a:xfrm>
            <a:off x="13030273" y="394335"/>
            <a:ext cx="4229027" cy="710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471"/>
              </a:lnSpc>
              <a:spcBef>
                <a:spcPct val="0"/>
              </a:spcBef>
            </a:pPr>
            <a:r>
              <a:rPr lang="en-US" sz="3908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AB</a:t>
            </a:r>
            <a:r>
              <a:rPr lang="en-US" sz="3908" u="none" strike="noStrike">
                <a:solidFill>
                  <a:srgbClr val="FFFEF7"/>
                </a:solidFill>
                <a:latin typeface="Perandory"/>
                <a:ea typeface="Perandory"/>
                <a:cs typeface="Perandory"/>
                <a:sym typeface="Perandory"/>
              </a:rPr>
              <a:t>RAHAM'S FAITH</a:t>
            </a:r>
          </a:p>
        </p:txBody>
      </p:sp>
    </p:spTree>
    <p:extLst>
      <p:ext uri="{BB962C8B-B14F-4D97-AF65-F5344CB8AC3E}">
        <p14:creationId xmlns:p14="http://schemas.microsoft.com/office/powerpoint/2010/main" val="28329200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62D20-C82E-9970-D154-695C4DC87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FC26CBE-DA59-4163-96B6-C2DE4B594A21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801DE6F4-9F38-972E-A9EB-0A03F6FDB2AA}"/>
              </a:ext>
            </a:extLst>
          </p:cNvPr>
          <p:cNvSpPr/>
          <p:nvPr/>
        </p:nvSpPr>
        <p:spPr>
          <a:xfrm flipV="1">
            <a:off x="1038225" y="518160"/>
            <a:ext cx="0" cy="510540"/>
          </a:xfrm>
          <a:prstGeom prst="line">
            <a:avLst/>
          </a:prstGeom>
          <a:ln w="19050" cap="flat">
            <a:solidFill>
              <a:srgbClr val="FFFEF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4FAC82C3-EF96-F584-0746-1A32370ECFFD}"/>
              </a:ext>
            </a:extLst>
          </p:cNvPr>
          <p:cNvSpPr/>
          <p:nvPr/>
        </p:nvSpPr>
        <p:spPr>
          <a:xfrm>
            <a:off x="1274651" y="518160"/>
            <a:ext cx="994627" cy="510540"/>
          </a:xfrm>
          <a:custGeom>
            <a:avLst/>
            <a:gdLst/>
            <a:ahLst/>
            <a:cxnLst/>
            <a:rect l="l" t="t" r="r" b="b"/>
            <a:pathLst>
              <a:path w="994627" h="510540">
                <a:moveTo>
                  <a:pt x="0" y="0"/>
                </a:moveTo>
                <a:lnTo>
                  <a:pt x="994627" y="0"/>
                </a:lnTo>
                <a:lnTo>
                  <a:pt x="994627" y="510540"/>
                </a:lnTo>
                <a:lnTo>
                  <a:pt x="0" y="5105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CFC05F2E-1C6E-13CD-09B4-085F50E6EF52}"/>
              </a:ext>
            </a:extLst>
          </p:cNvPr>
          <p:cNvSpPr txBox="1"/>
          <p:nvPr/>
        </p:nvSpPr>
        <p:spPr>
          <a:xfrm>
            <a:off x="1028700" y="2409825"/>
            <a:ext cx="16230600" cy="2596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000"/>
              </a:lnSpc>
              <a:spcBef>
                <a:spcPct val="0"/>
              </a:spcBef>
            </a:pPr>
            <a:r>
              <a:rPr lang="en-US" sz="15000" dirty="0">
                <a:solidFill>
                  <a:srgbClr val="E4E1C2"/>
                </a:solidFill>
                <a:latin typeface="Perandory"/>
                <a:ea typeface="Perandory"/>
                <a:cs typeface="Perandory"/>
                <a:sym typeface="Perandory"/>
              </a:rPr>
              <a:t>Called Into Faith</a:t>
            </a:r>
            <a:endParaRPr lang="en-US" sz="15000" u="none" strike="noStrike" dirty="0">
              <a:solidFill>
                <a:srgbClr val="E4E1C2"/>
              </a:solidFill>
              <a:latin typeface="Perandory"/>
              <a:ea typeface="Perandory"/>
              <a:cs typeface="Perandory"/>
              <a:sym typeface="Perandory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0C5846C9-6604-00CF-8655-89F2BC3E5D85}"/>
              </a:ext>
            </a:extLst>
          </p:cNvPr>
          <p:cNvSpPr txBox="1"/>
          <p:nvPr/>
        </p:nvSpPr>
        <p:spPr>
          <a:xfrm>
            <a:off x="152400" y="5524500"/>
            <a:ext cx="17526000" cy="25984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0500"/>
              </a:lnSpc>
              <a:spcBef>
                <a:spcPct val="0"/>
              </a:spcBef>
            </a:pPr>
            <a:r>
              <a:rPr lang="en-US" sz="7500" i="1" dirty="0">
                <a:solidFill>
                  <a:srgbClr val="E4E1C2"/>
                </a:solidFill>
                <a:latin typeface="Lora Italics"/>
                <a:ea typeface="Lora Italics"/>
                <a:cs typeface="Lora Italics"/>
                <a:sym typeface="Lora Italics"/>
              </a:rPr>
              <a:t>Faith builds over a lifetime, but is birthed in a moment. </a:t>
            </a:r>
          </a:p>
        </p:txBody>
      </p:sp>
    </p:spTree>
    <p:extLst>
      <p:ext uri="{BB962C8B-B14F-4D97-AF65-F5344CB8AC3E}">
        <p14:creationId xmlns:p14="http://schemas.microsoft.com/office/powerpoint/2010/main" val="17188993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10683</TotalTime>
  <Words>1014</Words>
  <Application>Microsoft Macintosh PowerPoint</Application>
  <PresentationFormat>Custom</PresentationFormat>
  <Paragraphs>164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Arial</vt:lpstr>
      <vt:lpstr>Lora Italics</vt:lpstr>
      <vt:lpstr>Calibri</vt:lpstr>
      <vt:lpstr>Perandory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Brown and Beige Simple Modern Creative Brainstorm Presentation</dc:title>
  <cp:lastModifiedBy>kevin elwell</cp:lastModifiedBy>
  <cp:revision>92</cp:revision>
  <dcterms:created xsi:type="dcterms:W3CDTF">2006-08-16T00:00:00Z</dcterms:created>
  <dcterms:modified xsi:type="dcterms:W3CDTF">2026-03-20T04:44:48Z</dcterms:modified>
  <dc:identifier>DAG_ramtIEY</dc:identifier>
</cp:coreProperties>
</file>