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6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7"/>
  </p:normalViewPr>
  <p:slideViewPr>
    <p:cSldViewPr snapToGrid="0">
      <p:cViewPr varScale="1">
        <p:scale>
          <a:sx n="110" d="100"/>
          <a:sy n="110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A14C-8A51-3D3C-117A-2F5C19EF9A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6981CC-6E8C-8B22-C157-8AEBCBF5DB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E3EB3-316B-B1ED-D266-E0622DC22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B20C7-6609-ACC2-CC3B-8C3DCF71A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1099A-F727-E4D9-C47F-FB12CF8CA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5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B127C-5F30-3382-A0F2-D9783A274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2B0358-DC72-4E10-3D73-01CB20E88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19455-9F20-FB77-015A-256EE4BBF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B92759-B00B-0C86-E06E-92FC3C3CF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29D48-6F05-85FB-1F7B-0616546A6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0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64EA79-89F2-FA64-8E85-DA866E0756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6E823E-95B4-9E21-8844-0C8C78EC0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B080D-DDE4-E78C-1F1B-82EE95B5D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F78E9B-ED83-4CA7-4458-C97F8627B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EB6235-DB71-BA13-12AB-7DA6C196E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05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8E53E-30C1-91B9-E35F-E56B2A91F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7CEF-EE47-D6ED-A08F-AA761C2D1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7069F-E614-D148-487D-88A7DBD0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A8C8F-D1DC-2E0B-8912-A3CED638A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C4279-E915-2D39-E931-487186E98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0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152D9-7DA4-C3F4-1A3D-D4CFE6BD6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781F2-4367-AA1F-A48E-7D19D2977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68419-5BB6-1E59-87CB-0598CD9FB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47EA3-492F-0250-A0D6-86481646A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9BF91-4401-58EE-0865-3B2F0049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31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B21C-AA05-30ED-0800-83BDF073E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D081D-B440-8EBD-2553-F8B1ACA75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46CB14-3AE8-B0CB-64C5-8516381960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91E183-EAA5-75F8-B34D-16BBBB9E0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52B39-CAF1-5C9A-B7F9-7BC9C7A6B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BFCB3A-2568-ABEE-DFFD-3B02E7D68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062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0FD97-9C79-CDCE-B268-A92CDCADD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CBFAC-71C3-ABF4-058C-047C130EF7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0E68D9-3EC0-8EBE-4565-C697958EEE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95B82A-1210-8A6E-B7EE-B7F701A329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F8858C-69DF-B2F0-D66A-846B60F19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BDD5FF-97A9-AC5C-CF58-5105BB4F6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C30B46-4E93-CC4C-8639-BEB1989FF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FE626-ED43-BDB2-1FEC-F47BC603C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4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63D14-B8F4-29DE-A1D4-66279713B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C9432B-AD82-F2F6-11EC-A359A659B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2B974-AADA-70B0-28A6-90BCE9383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0A37AC-FF13-B7CD-3F29-0696E7E99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07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B46345-49F0-5FCE-B299-D1FF67E33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46A0F-30AE-3914-1461-7057508C5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BA17A4-DDB4-60AD-9457-C94563C7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3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085EB-3FAD-BA3A-87D9-360AFAAB3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F3592-9D66-1524-8983-ED6B2D0DD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E2AAD2-CA7A-3DE0-CA53-0BF3BCBC3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4F20B4-A4EA-D1AD-1828-DC03A273E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0BFC5-27E6-A3CF-2B14-FD6D02B76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DA199-BCE2-25DA-B0FA-8584A03D4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2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A1593-2FC8-05E3-5E76-6FFA1F12A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2FB2A9-4521-C25B-9620-707839E19C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9DFC7D-0F02-6B9E-D41C-9702D8F8C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6310D-1D0C-9950-E18F-B42EB9253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3A87-F935-FD0D-CC02-C1B14151E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473D17-FF3F-60D1-480F-D6D363D6D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26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AD08B0-2B2D-0C90-9163-23B89AFC30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6B9E26-8E3E-E7E1-97E5-1EB8C9173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B857C-3751-8206-8FE9-E825E1CFFF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600EC-BAC6-4447-A43E-300C91173327}" type="datetimeFigureOut">
              <a:rPr lang="en-US" smtClean="0"/>
              <a:t>4/22/23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4088F-FBEE-BFBF-6736-29450FC22E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BEDD6-371B-473A-AA31-4E848BDC2B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EE620-ADA3-6344-BAB9-E9F287E7CC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1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erson holding white and red box">
            <a:extLst>
              <a:ext uri="{FF2B5EF4-FFF2-40B4-BE49-F238E27FC236}">
                <a16:creationId xmlns:a16="http://schemas.microsoft.com/office/drawing/2014/main" id="{0B2FB99C-64BE-FEBE-F750-69AE04C68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0"/>
            <a:ext cx="10282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245689-8E4E-A063-92E0-33FF063B99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>
                <a:solidFill>
                  <a:srgbClr val="FFFF00"/>
                </a:solidFill>
              </a:rPr>
              <a:t>7 Reminders About Witnessing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A7D013-7F20-F94A-1119-33D8185E82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solidFill>
                  <a:schemeClr val="bg1"/>
                </a:solidFill>
              </a:rPr>
              <a:t>Colossians 4:2-6</a:t>
            </a:r>
          </a:p>
        </p:txBody>
      </p:sp>
    </p:spTree>
    <p:extLst>
      <p:ext uri="{BB962C8B-B14F-4D97-AF65-F5344CB8AC3E}">
        <p14:creationId xmlns:p14="http://schemas.microsoft.com/office/powerpoint/2010/main" val="988955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erson holding white and red box">
            <a:extLst>
              <a:ext uri="{FF2B5EF4-FFF2-40B4-BE49-F238E27FC236}">
                <a16:creationId xmlns:a16="http://schemas.microsoft.com/office/drawing/2014/main" id="{0B2FB99C-64BE-FEBE-F750-69AE04C68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88" y="0"/>
            <a:ext cx="10282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245689-8E4E-A063-92E0-33FF063B9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320675"/>
            <a:ext cx="9463088" cy="1963738"/>
          </a:xfrm>
        </p:spPr>
        <p:txBody>
          <a:bodyPr>
            <a:normAutofit/>
          </a:bodyPr>
          <a:lstStyle/>
          <a:p>
            <a:r>
              <a:rPr lang="en-US" sz="8000" b="1" dirty="0">
                <a:solidFill>
                  <a:srgbClr val="FFFF00"/>
                </a:solidFill>
              </a:rPr>
              <a:t>Big idea: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A7D013-7F20-F94A-1119-33D8185E8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6269" y="2101849"/>
            <a:ext cx="11258549" cy="3713163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54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Sharing the gospel often looks like a waste. We’ll will never see, in this life, all the good that our witnessing has done in God’s providence. Just keep sowing, praying, &amp; trusting.</a:t>
            </a:r>
            <a:endParaRPr lang="en-US" sz="5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446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erson holding white and red box">
            <a:extLst>
              <a:ext uri="{FF2B5EF4-FFF2-40B4-BE49-F238E27FC236}">
                <a16:creationId xmlns:a16="http://schemas.microsoft.com/office/drawing/2014/main" id="{0B2FB99C-64BE-FEBE-F750-69AE04C68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881" y="80963"/>
            <a:ext cx="10282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245689-8E4E-A063-92E0-33FF063B9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213" y="2994026"/>
            <a:ext cx="11163299" cy="238760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6600" kern="0" dirty="0">
                <a:solidFill>
                  <a:schemeClr val="bg1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many people would be </a:t>
            </a:r>
            <a:r>
              <a:rPr lang="en-US" sz="6600" b="1" u="sng" kern="0" dirty="0">
                <a:solidFill>
                  <a:schemeClr val="bg1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saved</a:t>
            </a:r>
            <a:r>
              <a:rPr lang="en-US" sz="6600" kern="0" dirty="0">
                <a:solidFill>
                  <a:schemeClr val="bg1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God answered all of our </a:t>
            </a:r>
            <a:r>
              <a:rPr lang="en-US" sz="6600" b="1" u="sng" kern="0" dirty="0">
                <a:solidFill>
                  <a:schemeClr val="bg1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prayers</a:t>
            </a:r>
            <a:r>
              <a:rPr lang="en-US" sz="6600" kern="0" dirty="0">
                <a:solidFill>
                  <a:schemeClr val="bg1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today?</a:t>
            </a:r>
            <a:endParaRPr lang="en-US" sz="6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A7D013-7F20-F94A-1119-33D8185E8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213" y="281783"/>
            <a:ext cx="10991848" cy="1655762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Witnessing begins in </a:t>
            </a:r>
            <a:r>
              <a:rPr lang="en-US" sz="7200" b="1" u="sng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prayer</a:t>
            </a: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(4:2)</a:t>
            </a:r>
            <a:endParaRPr lang="en-US" sz="7200" kern="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947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erson holding white and red box">
            <a:extLst>
              <a:ext uri="{FF2B5EF4-FFF2-40B4-BE49-F238E27FC236}">
                <a16:creationId xmlns:a16="http://schemas.microsoft.com/office/drawing/2014/main" id="{0B2FB99C-64BE-FEBE-F750-69AE04C68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3" y="0"/>
            <a:ext cx="10282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245689-8E4E-A063-92E0-33FF063B9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213" y="2932906"/>
            <a:ext cx="11163299" cy="238760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66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Were it not for our belief in the </a:t>
            </a:r>
            <a:r>
              <a:rPr lang="en-US" sz="6600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sovereignty</a:t>
            </a:r>
            <a:r>
              <a:rPr lang="en-US" sz="66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of God, we would be </a:t>
            </a:r>
            <a:r>
              <a:rPr lang="en-US" sz="6600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hopeless</a:t>
            </a:r>
            <a:r>
              <a:rPr lang="en-US" sz="66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. </a:t>
            </a:r>
            <a:endParaRPr lang="en-US" sz="6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A7D013-7F20-F94A-1119-33D8185E8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213" y="281783"/>
            <a:ext cx="10991848" cy="1655762"/>
          </a:xfrm>
        </p:spPr>
        <p:txBody>
          <a:bodyPr>
            <a:normAutofit fontScale="92500" lnSpcReduction="20000"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2. Witnessing requires open </a:t>
            </a:r>
            <a:r>
              <a:rPr lang="en-US" sz="7200" b="1" u="sng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doors</a:t>
            </a: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(4:3a)</a:t>
            </a:r>
            <a:endParaRPr lang="en-US" sz="7200" kern="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42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erson holding white and red box">
            <a:extLst>
              <a:ext uri="{FF2B5EF4-FFF2-40B4-BE49-F238E27FC236}">
                <a16:creationId xmlns:a16="http://schemas.microsoft.com/office/drawing/2014/main" id="{0B2FB99C-64BE-FEBE-F750-69AE04C68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3" y="0"/>
            <a:ext cx="10282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245689-8E4E-A063-92E0-33FF063B9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213" y="2932906"/>
            <a:ext cx="11163299" cy="2387600"/>
          </a:xfrm>
        </p:spPr>
        <p:txBody>
          <a:bodyPr>
            <a:no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66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Share the gospel at </a:t>
            </a:r>
            <a:r>
              <a:rPr lang="en-US" sz="6600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all</a:t>
            </a:r>
            <a:r>
              <a:rPr lang="en-US" sz="66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</a:t>
            </a:r>
            <a:r>
              <a:rPr lang="en-US" sz="6600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times</a:t>
            </a:r>
            <a:r>
              <a:rPr lang="en-US" sz="66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&amp; use necessary </a:t>
            </a:r>
            <a:r>
              <a:rPr lang="en-US" sz="6600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words</a:t>
            </a:r>
            <a:r>
              <a:rPr lang="en-US" sz="66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(Rom. 10:14-17).</a:t>
            </a:r>
            <a:endParaRPr lang="en-US" sz="6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A7D013-7F20-F94A-1119-33D8185E8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213" y="281783"/>
            <a:ext cx="10991848" cy="1655762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3. Witnessing demands </a:t>
            </a:r>
            <a:r>
              <a:rPr lang="en-US" sz="7200" b="1" u="sng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speaking</a:t>
            </a: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up (4:3b)</a:t>
            </a:r>
            <a:endParaRPr lang="en-US" sz="7200" kern="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84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erson holding white and red box">
            <a:extLst>
              <a:ext uri="{FF2B5EF4-FFF2-40B4-BE49-F238E27FC236}">
                <a16:creationId xmlns:a16="http://schemas.microsoft.com/office/drawing/2014/main" id="{0B2FB99C-64BE-FEBE-F750-69AE04C68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3" y="0"/>
            <a:ext cx="10282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245689-8E4E-A063-92E0-33FF063B9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3647281"/>
            <a:ext cx="11163299" cy="2387600"/>
          </a:xfrm>
        </p:spPr>
        <p:txBody>
          <a:bodyPr>
            <a:no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In God’s providence &amp; </a:t>
            </a:r>
            <a:r>
              <a:rPr lang="en-US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plan</a:t>
            </a:r>
            <a:r>
              <a:rPr lang="en-US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, sometimes we see more </a:t>
            </a:r>
            <a:r>
              <a:rPr lang="en-US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clearly</a:t>
            </a:r>
            <a:r>
              <a:rPr lang="en-US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the purpose of our troubles—and, sometimes, we </a:t>
            </a:r>
            <a:r>
              <a:rPr lang="en-US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don’t</a:t>
            </a:r>
            <a:r>
              <a:rPr lang="en-US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.</a:t>
            </a: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A7D013-7F20-F94A-1119-33D8185E8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8132" y="-661192"/>
            <a:ext cx="10991848" cy="1655762"/>
          </a:xfrm>
        </p:spPr>
        <p:txBody>
          <a:bodyPr>
            <a:no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6700" kern="0" dirty="0">
                <a:solidFill>
                  <a:srgbClr val="FFFF00"/>
                </a:solidFill>
                <a:effectLst/>
                <a:latin typeface="Arial Rounded MT Bold" panose="020F0704030504030204" pitchFamily="34" charset="77"/>
                <a:ea typeface="Calibri" panose="020F0502020204030204" pitchFamily="34" charset="0"/>
                <a:cs typeface="Helvetica" pitchFamily="2" charset="0"/>
              </a:rPr>
              <a:t> </a:t>
            </a:r>
            <a:endParaRPr lang="en-US" sz="6700" kern="100" dirty="0">
              <a:solidFill>
                <a:srgbClr val="FFFF00"/>
              </a:solidFill>
              <a:effectLst/>
              <a:latin typeface="Arial Rounded MT Bold" panose="020F0704030504030204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6700" b="1" kern="0" dirty="0">
                <a:solidFill>
                  <a:srgbClr val="FFFF00"/>
                </a:solidFill>
                <a:effectLst/>
                <a:latin typeface="Arial Rounded MT Bold" panose="020F0704030504030204" pitchFamily="34" charset="77"/>
                <a:ea typeface="Calibri" panose="020F0502020204030204" pitchFamily="34" charset="0"/>
                <a:cs typeface="Helvetica" pitchFamily="2" charset="0"/>
              </a:rPr>
              <a:t>4. Witnessing involves </a:t>
            </a:r>
            <a:r>
              <a:rPr lang="en-US" sz="6700" b="1" u="sng" kern="0" dirty="0">
                <a:solidFill>
                  <a:srgbClr val="FFFF00"/>
                </a:solidFill>
                <a:effectLst/>
                <a:latin typeface="Arial Rounded MT Bold" panose="020F0704030504030204" pitchFamily="34" charset="77"/>
                <a:ea typeface="Calibri" panose="020F0502020204030204" pitchFamily="34" charset="0"/>
                <a:cs typeface="Helvetica" pitchFamily="2" charset="0"/>
              </a:rPr>
              <a:t>personal</a:t>
            </a:r>
            <a:r>
              <a:rPr lang="en-US" sz="6700" b="1" kern="0" dirty="0">
                <a:solidFill>
                  <a:srgbClr val="FFFF00"/>
                </a:solidFill>
                <a:effectLst/>
                <a:latin typeface="Arial Rounded MT Bold" panose="020F0704030504030204" pitchFamily="34" charset="77"/>
                <a:ea typeface="Calibri" panose="020F0502020204030204" pitchFamily="34" charset="0"/>
                <a:cs typeface="Helvetica" pitchFamily="2" charset="0"/>
              </a:rPr>
              <a:t> sacrifice (4:3c) </a:t>
            </a:r>
          </a:p>
        </p:txBody>
      </p:sp>
    </p:spTree>
    <p:extLst>
      <p:ext uri="{BB962C8B-B14F-4D97-AF65-F5344CB8AC3E}">
        <p14:creationId xmlns:p14="http://schemas.microsoft.com/office/powerpoint/2010/main" val="292704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erson holding white and red box">
            <a:extLst>
              <a:ext uri="{FF2B5EF4-FFF2-40B4-BE49-F238E27FC236}">
                <a16:creationId xmlns:a16="http://schemas.microsoft.com/office/drawing/2014/main" id="{0B2FB99C-64BE-FEBE-F750-69AE04C68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3" y="0"/>
            <a:ext cx="10282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245689-8E4E-A063-92E0-33FF063B9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2947194"/>
            <a:ext cx="11163299" cy="2387600"/>
          </a:xfrm>
        </p:spPr>
        <p:txBody>
          <a:bodyPr>
            <a:no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60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The gospel demands that the messenger makes himself </a:t>
            </a:r>
            <a:r>
              <a:rPr lang="en-US" sz="6000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clear</a:t>
            </a:r>
            <a:r>
              <a:rPr lang="en-US" sz="60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not </a:t>
            </a:r>
            <a:r>
              <a:rPr lang="en-US" sz="6000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clever</a:t>
            </a:r>
            <a:r>
              <a:rPr lang="en-US" sz="60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.</a:t>
            </a:r>
            <a:endParaRPr lang="en-US" sz="6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A7D013-7F20-F94A-1119-33D8185E8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350" y="167879"/>
            <a:ext cx="10991848" cy="165576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5. Witnessing involves godly </a:t>
            </a:r>
            <a:r>
              <a:rPr lang="en-US" sz="7200" b="1" u="sng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wisdom</a:t>
            </a: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(4:4)</a:t>
            </a:r>
            <a:endParaRPr lang="en-US" sz="7200" kern="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81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erson holding white and red box">
            <a:extLst>
              <a:ext uri="{FF2B5EF4-FFF2-40B4-BE49-F238E27FC236}">
                <a16:creationId xmlns:a16="http://schemas.microsoft.com/office/drawing/2014/main" id="{0B2FB99C-64BE-FEBE-F750-69AE04C68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3" y="0"/>
            <a:ext cx="10282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245689-8E4E-A063-92E0-33FF063B9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2947194"/>
            <a:ext cx="11163299" cy="2387600"/>
          </a:xfrm>
        </p:spPr>
        <p:txBody>
          <a:bodyPr>
            <a:no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When it comes to the gospel, many Christians just click ‘</a:t>
            </a:r>
            <a:r>
              <a:rPr lang="en-US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like’</a:t>
            </a:r>
            <a:r>
              <a:rPr lang="en-US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instead of ‘</a:t>
            </a:r>
            <a:r>
              <a:rPr lang="en-US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share</a:t>
            </a:r>
            <a:r>
              <a:rPr lang="en-US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.'</a:t>
            </a:r>
            <a:endParaRPr lang="en-US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A7D013-7F20-F94A-1119-33D8185E8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350" y="167879"/>
            <a:ext cx="10991848" cy="165576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7200" b="1" kern="0" dirty="0">
                <a:solidFill>
                  <a:srgbClr val="FFFF00"/>
                </a:solidFill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6</a:t>
            </a: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. Witnessing involves godly </a:t>
            </a:r>
            <a:r>
              <a:rPr lang="en-US" sz="7200" b="1" u="sng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living</a:t>
            </a: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(4:5)</a:t>
            </a:r>
            <a:endParaRPr lang="en-US" sz="7200" kern="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934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erson holding white and red box">
            <a:extLst>
              <a:ext uri="{FF2B5EF4-FFF2-40B4-BE49-F238E27FC236}">
                <a16:creationId xmlns:a16="http://schemas.microsoft.com/office/drawing/2014/main" id="{0B2FB99C-64BE-FEBE-F750-69AE04C68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743" y="0"/>
            <a:ext cx="1028223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245689-8E4E-A063-92E0-33FF063B9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7211" y="3547269"/>
            <a:ext cx="11163299" cy="2387600"/>
          </a:xfrm>
        </p:spPr>
        <p:txBody>
          <a:bodyPr>
            <a:no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60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We need to speak </a:t>
            </a:r>
            <a:r>
              <a:rPr lang="en-US" sz="6000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truth</a:t>
            </a:r>
            <a:r>
              <a:rPr lang="en-US" sz="60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- but too often people also use truth as a weapon…and that doesn't </a:t>
            </a:r>
            <a:r>
              <a:rPr lang="en-US" sz="6000" b="1" u="sng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honor</a:t>
            </a:r>
            <a:r>
              <a:rPr lang="en-US" sz="6000" kern="0" dirty="0">
                <a:solidFill>
                  <a:schemeClr val="bg1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 Jesus.</a:t>
            </a:r>
            <a:endParaRPr lang="en-US" sz="60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A7D013-7F20-F94A-1119-33D8185E8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350" y="167879"/>
            <a:ext cx="10991848" cy="165576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7200" b="1" kern="0" dirty="0">
                <a:solidFill>
                  <a:srgbClr val="FFFF00"/>
                </a:solidFill>
                <a:effectLst/>
                <a:latin typeface="Helvetica" pitchFamily="2" charset="0"/>
                <a:ea typeface="Calibri" panose="020F0502020204030204" pitchFamily="34" charset="0"/>
                <a:cs typeface="Helvetica" pitchFamily="2" charset="0"/>
              </a:rPr>
              <a:t>7. Witnessing calls for gracious words (4:6)</a:t>
            </a:r>
            <a:endParaRPr lang="en-US" sz="7200" kern="1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63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236</Words>
  <Application>Microsoft Macintosh PowerPoint</Application>
  <PresentationFormat>Widescreen</PresentationFormat>
  <Paragraphs>19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Rounded MT Bold</vt:lpstr>
      <vt:lpstr>Calibri</vt:lpstr>
      <vt:lpstr>Calibri Light</vt:lpstr>
      <vt:lpstr>Helvetica</vt:lpstr>
      <vt:lpstr>Roboto</vt:lpstr>
      <vt:lpstr>Office Theme</vt:lpstr>
      <vt:lpstr>7 Reminders About Witnessing</vt:lpstr>
      <vt:lpstr>Big idea:</vt:lpstr>
      <vt:lpstr>How many people would be saved if God answered all of our prayers today?</vt:lpstr>
      <vt:lpstr>Were it not for our belief in the sovereignty of God, we would be hopeless. </vt:lpstr>
      <vt:lpstr>Share the gospel at all times &amp; use necessary words (Rom. 10:14-17).</vt:lpstr>
      <vt:lpstr>In God’s providence &amp; plan, sometimes we see more clearly the purpose of our troubles—and, sometimes, we don’t.</vt:lpstr>
      <vt:lpstr>The gospel demands that the messenger makes himself clear not clever.</vt:lpstr>
      <vt:lpstr>When it comes to the gospel, many Christians just click ‘like’ instead of ‘share.'</vt:lpstr>
      <vt:lpstr>We need to speak truth - but too often people also use truth as a weapon…and that doesn't honor Jesus.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</cp:revision>
  <dcterms:created xsi:type="dcterms:W3CDTF">2023-04-20T18:41:23Z</dcterms:created>
  <dcterms:modified xsi:type="dcterms:W3CDTF">2023-04-22T23:50:58Z</dcterms:modified>
</cp:coreProperties>
</file>