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4"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28"/>
  </p:normalViewPr>
  <p:slideViewPr>
    <p:cSldViewPr snapToGrid="0">
      <p:cViewPr>
        <p:scale>
          <a:sx n="98" d="100"/>
          <a:sy n="98" d="100"/>
        </p:scale>
        <p:origin x="1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053-EE3C-78BC-4D0F-45B96D7F2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779EC-B8D3-406E-1F2F-763559B50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F851A-D39A-A008-DFE2-B4A980986276}"/>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75E3840E-B24F-5EE6-74C5-54398CC0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0CD35-3586-D992-77C8-69386577E044}"/>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233375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A627-104E-008B-337B-20EB4B29E8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312D5-2DC1-50B0-41DF-864EBB775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1D14F-EAEF-F242-9AB7-CEEEF1C32B1F}"/>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F59A4F2B-7EDD-2B88-1B23-0C9C7AD1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55886-34EF-CAC2-CDC3-5AFA823CAA9D}"/>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41956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FBCF7-B003-2B5E-7F87-F7D7CB2457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5F6E7E-1855-5309-04D5-98AF2E67D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65723-E8A6-23B0-4038-2922775EB3A9}"/>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B9BC1F61-6201-EFE7-6161-857E31AFD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3E8BB-C6E8-907C-81E2-1D5590633C77}"/>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330699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BDD0-C732-C77C-B1D0-C44D51BE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B11DA-9EF8-C1F5-0F80-24F53478F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17112-EA01-C246-BC7A-F704D095E0B2}"/>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91FC46B7-21F9-7B8B-EA73-A3A3F889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A6380-87AC-A0C7-27F0-62F8355CF70D}"/>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8313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3143-C290-F86D-E538-4F8A283DC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32227-76E9-B7F9-9414-58D3868EB1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9CABE-3723-E67B-BF65-5A5FAA113CFA}"/>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AFE88729-2F2C-49F2-4477-39C570F04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94A27-4A77-59CF-C2D5-2D4494194AB6}"/>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47753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8BE0-6CB1-9A05-3E37-44AF37C04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58437-4214-A8B6-5D83-2B89E06F9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93336D-8BCF-6C53-0E7D-B5309E28A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D2F81C-A508-ED4B-D18F-475ED69338AA}"/>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6" name="Footer Placeholder 5">
            <a:extLst>
              <a:ext uri="{FF2B5EF4-FFF2-40B4-BE49-F238E27FC236}">
                <a16:creationId xmlns:a16="http://schemas.microsoft.com/office/drawing/2014/main" id="{FA50DD02-E384-ABFF-F0B0-8B129F659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98C3B-E6DC-3FA0-EB7A-C5CAC24ED3CA}"/>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255513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88E8-4D5D-8BF5-4347-C668DBE9C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5E878-329D-9E26-A1D9-62D92F220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9D4823-F828-C99A-6030-C7BD6832E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452E7-938C-F849-BD6B-F802D5A37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2B3BB3-739E-DB91-CD19-62C62B95C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34746-212F-5376-E435-E4B4502217C4}"/>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8" name="Footer Placeholder 7">
            <a:extLst>
              <a:ext uri="{FF2B5EF4-FFF2-40B4-BE49-F238E27FC236}">
                <a16:creationId xmlns:a16="http://schemas.microsoft.com/office/drawing/2014/main" id="{6EEB0349-2DC6-99C1-6290-39827750A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AF8A6-EC69-6B52-A1D9-2AF41876F934}"/>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308134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D72F-F94E-6B36-E4C0-7D599C2E1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FB504A-939A-B111-8F2A-9128476B2B27}"/>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4" name="Footer Placeholder 3">
            <a:extLst>
              <a:ext uri="{FF2B5EF4-FFF2-40B4-BE49-F238E27FC236}">
                <a16:creationId xmlns:a16="http://schemas.microsoft.com/office/drawing/2014/main" id="{DE3D1E00-BE88-A4C4-C518-3AA6F8C39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6B05F-CDF4-749D-DE05-5891AEC7FD18}"/>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10706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71D95-FB1E-69C9-A6BA-8F3B5C886904}"/>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3" name="Footer Placeholder 2">
            <a:extLst>
              <a:ext uri="{FF2B5EF4-FFF2-40B4-BE49-F238E27FC236}">
                <a16:creationId xmlns:a16="http://schemas.microsoft.com/office/drawing/2014/main" id="{FAAB32D7-680C-8B28-9EDA-DB5A3DC98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92084A-48AE-5E04-7483-29709A14C48F}"/>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31895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4582-560E-9AAF-DC0A-67C946653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CF1EB-BF6A-12C5-0274-E7D027EBE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9AE56-1DC5-828B-E4E2-BA93F755D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CC02E-DB81-156C-B95F-F8A81E42F10F}"/>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6" name="Footer Placeholder 5">
            <a:extLst>
              <a:ext uri="{FF2B5EF4-FFF2-40B4-BE49-F238E27FC236}">
                <a16:creationId xmlns:a16="http://schemas.microsoft.com/office/drawing/2014/main" id="{64E23254-8138-BEF0-DD19-CFE882DB1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FF6F1-1976-D1C2-CA8A-B44E95B3B768}"/>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15899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5ABB-74DF-CFF0-6BFA-B1BDE3FC2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3F669-95AB-D0F2-3951-0C3AAA478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8D492-FAEF-C51E-C956-E244BF92A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D82C9-840E-79E3-D061-F738B91CA019}"/>
              </a:ext>
            </a:extLst>
          </p:cNvPr>
          <p:cNvSpPr>
            <a:spLocks noGrp="1"/>
          </p:cNvSpPr>
          <p:nvPr>
            <p:ph type="dt" sz="half" idx="10"/>
          </p:nvPr>
        </p:nvSpPr>
        <p:spPr/>
        <p:txBody>
          <a:bodyPr/>
          <a:lstStyle/>
          <a:p>
            <a:fld id="{B3491D3E-5CF6-1449-BF5E-BF6761896DA8}" type="datetimeFigureOut">
              <a:rPr lang="en-US" smtClean="0"/>
              <a:t>10/1/25</a:t>
            </a:fld>
            <a:endParaRPr lang="en-US"/>
          </a:p>
        </p:txBody>
      </p:sp>
      <p:sp>
        <p:nvSpPr>
          <p:cNvPr id="6" name="Footer Placeholder 5">
            <a:extLst>
              <a:ext uri="{FF2B5EF4-FFF2-40B4-BE49-F238E27FC236}">
                <a16:creationId xmlns:a16="http://schemas.microsoft.com/office/drawing/2014/main" id="{FC944412-A74C-31B1-031E-F249D0AE5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06D2E-63D0-C571-C5BF-2FD0E1215CAF}"/>
              </a:ext>
            </a:extLst>
          </p:cNvPr>
          <p:cNvSpPr>
            <a:spLocks noGrp="1"/>
          </p:cNvSpPr>
          <p:nvPr>
            <p:ph type="sldNum" sz="quarter" idx="12"/>
          </p:nvPr>
        </p:nvSpPr>
        <p:spPr/>
        <p:txBody>
          <a:bodyPr/>
          <a:lstStyle/>
          <a:p>
            <a:fld id="{B13D01F4-1265-3643-98A4-5566E6F3C7D6}" type="slidenum">
              <a:rPr lang="en-US" smtClean="0"/>
              <a:t>‹#›</a:t>
            </a:fld>
            <a:endParaRPr lang="en-US"/>
          </a:p>
        </p:txBody>
      </p:sp>
    </p:spTree>
    <p:extLst>
      <p:ext uri="{BB962C8B-B14F-4D97-AF65-F5344CB8AC3E}">
        <p14:creationId xmlns:p14="http://schemas.microsoft.com/office/powerpoint/2010/main" val="101965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9BB05-A881-B9BD-1519-F82FABE47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F410A1-DAE1-DC35-07B8-4C9B46966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8A2AD-CC61-7285-35CB-C07F76F09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491D3E-5CF6-1449-BF5E-BF6761896DA8}" type="datetimeFigureOut">
              <a:rPr lang="en-US" smtClean="0"/>
              <a:t>10/1/25</a:t>
            </a:fld>
            <a:endParaRPr lang="en-US"/>
          </a:p>
        </p:txBody>
      </p:sp>
      <p:sp>
        <p:nvSpPr>
          <p:cNvPr id="5" name="Footer Placeholder 4">
            <a:extLst>
              <a:ext uri="{FF2B5EF4-FFF2-40B4-BE49-F238E27FC236}">
                <a16:creationId xmlns:a16="http://schemas.microsoft.com/office/drawing/2014/main" id="{30FFA0FE-5663-63A6-A2D8-95B903AE5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3331C2-24C3-6012-AA9D-95B8C6BB9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3D01F4-1265-3643-98A4-5566E6F3C7D6}" type="slidenum">
              <a:rPr lang="en-US" smtClean="0"/>
              <a:t>‹#›</a:t>
            </a:fld>
            <a:endParaRPr lang="en-US"/>
          </a:p>
        </p:txBody>
      </p:sp>
    </p:spTree>
    <p:extLst>
      <p:ext uri="{BB962C8B-B14F-4D97-AF65-F5344CB8AC3E}">
        <p14:creationId xmlns:p14="http://schemas.microsoft.com/office/powerpoint/2010/main" val="8639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airs in a room&#10;&#10;AI-generated content may be incorrect.">
            <a:extLst>
              <a:ext uri="{FF2B5EF4-FFF2-40B4-BE49-F238E27FC236}">
                <a16:creationId xmlns:a16="http://schemas.microsoft.com/office/drawing/2014/main" id="{44A56E24-9556-4EF2-7B75-38BEFA1958F8}"/>
              </a:ext>
            </a:extLst>
          </p:cNvPr>
          <p:cNvPicPr>
            <a:picLocks noChangeAspect="1"/>
          </p:cNvPicPr>
          <p:nvPr/>
        </p:nvPicPr>
        <p:blipFill>
          <a:blip r:embed="rId2"/>
          <a:srcRect l="12190" r="12888" b="-1"/>
          <a:stretch>
            <a:fillRect/>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3" name="Picture 2" descr="A logo for a construction company&#10;&#10;AI-generated content may be incorrect.">
            <a:extLst>
              <a:ext uri="{FF2B5EF4-FFF2-40B4-BE49-F238E27FC236}">
                <a16:creationId xmlns:a16="http://schemas.microsoft.com/office/drawing/2014/main" id="{51923B62-63A4-45BC-BF06-ED155FAEC2E5}"/>
              </a:ext>
            </a:extLst>
          </p:cNvPr>
          <p:cNvPicPr>
            <a:picLocks noChangeAspect="1"/>
          </p:cNvPicPr>
          <p:nvPr/>
        </p:nvPicPr>
        <p:blipFill>
          <a:blip r:embed="rId3"/>
          <a:srcRect l="23748" r="23707" b="1"/>
          <a:stretch>
            <a:fill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8644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ogo for a construction company&#10;&#10;AI-generated content may be incorrect.">
            <a:extLst>
              <a:ext uri="{FF2B5EF4-FFF2-40B4-BE49-F238E27FC236}">
                <a16:creationId xmlns:a16="http://schemas.microsoft.com/office/drawing/2014/main" id="{568BE784-2FEC-292D-BEA5-F656296351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406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F777DE18-FF68-F3B4-971D-8296AA9302E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F79395-3089-3D22-CACC-00B64FD5B2EC}"/>
              </a:ext>
            </a:extLst>
          </p:cNvPr>
          <p:cNvSpPr>
            <a:spLocks noGrp="1"/>
          </p:cNvSpPr>
          <p:nvPr>
            <p:ph type="title"/>
          </p:nvPr>
        </p:nvSpPr>
        <p:spPr/>
        <p:txBody>
          <a:bodyPr/>
          <a:lstStyle/>
          <a:p>
            <a:r>
              <a:rPr lang="en-US" b="1" dirty="0">
                <a:solidFill>
                  <a:schemeClr val="bg1"/>
                </a:solidFill>
                <a:latin typeface="Avenir Next" panose="020B0503020202020204" pitchFamily="34" charset="0"/>
              </a:rPr>
              <a:t>Background &amp; Context</a:t>
            </a:r>
          </a:p>
        </p:txBody>
      </p:sp>
      <p:sp>
        <p:nvSpPr>
          <p:cNvPr id="3" name="Content Placeholder 2">
            <a:extLst>
              <a:ext uri="{FF2B5EF4-FFF2-40B4-BE49-F238E27FC236}">
                <a16:creationId xmlns:a16="http://schemas.microsoft.com/office/drawing/2014/main" id="{39E3DC92-75F4-6E23-1F38-C45987EF9B35}"/>
              </a:ext>
            </a:extLst>
          </p:cNvPr>
          <p:cNvSpPr>
            <a:spLocks noGrp="1"/>
          </p:cNvSpPr>
          <p:nvPr>
            <p:ph idx="1"/>
          </p:nvPr>
        </p:nvSpPr>
        <p:spPr/>
        <p:txBody>
          <a:bodyPr>
            <a:normAutofit/>
          </a:bodyPr>
          <a:lstStyle/>
          <a:p>
            <a:r>
              <a:rPr lang="en-US" dirty="0">
                <a:solidFill>
                  <a:schemeClr val="bg1"/>
                </a:solidFill>
                <a:latin typeface="Avenir Next" panose="020B0503020202020204" pitchFamily="34" charset="0"/>
              </a:rPr>
              <a:t>Ezra &amp; Nehemiah tell the two parts of a macro story</a:t>
            </a:r>
          </a:p>
          <a:p>
            <a:r>
              <a:rPr lang="en-US" dirty="0">
                <a:solidFill>
                  <a:schemeClr val="bg1"/>
                </a:solidFill>
                <a:latin typeface="Avenir Next" panose="020B0503020202020204" pitchFamily="34" charset="0"/>
              </a:rPr>
              <a:t>Jews return to Jerusalem ~537 BC (Ezra 1:11); altar rebuilt 537 (3:1-2); temple construction finished 516 (6:15); Ezra arrives in Jerusalem 458 (7:6-9)</a:t>
            </a:r>
          </a:p>
          <a:p>
            <a:r>
              <a:rPr lang="en-US" dirty="0">
                <a:solidFill>
                  <a:schemeClr val="bg1"/>
                </a:solidFill>
                <a:latin typeface="Avenir Next" panose="020B0503020202020204" pitchFamily="34" charset="0"/>
              </a:rPr>
              <a:t>13 years later… Nehemiah’s story (Ne 2:1)</a:t>
            </a:r>
          </a:p>
          <a:p>
            <a:r>
              <a:rPr lang="en-US" dirty="0">
                <a:solidFill>
                  <a:schemeClr val="bg1"/>
                </a:solidFill>
                <a:latin typeface="Avenir Next" panose="020B0503020202020204" pitchFamily="34" charset="0"/>
              </a:rPr>
              <a:t>Ezra’s work overlaps with Nehemiah’s (Ne 8). These books are records of specific people and circumstances in time AND we have joined God’s covenant people, and the lessons are fit for us today (Ezra 6:20-21).</a:t>
            </a:r>
          </a:p>
        </p:txBody>
      </p:sp>
    </p:spTree>
    <p:extLst>
      <p:ext uri="{BB962C8B-B14F-4D97-AF65-F5344CB8AC3E}">
        <p14:creationId xmlns:p14="http://schemas.microsoft.com/office/powerpoint/2010/main" val="351754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BC4B-39A1-BDB1-7324-EB39ED8BC7F5}"/>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96BAFD20-F731-C46E-1067-0DEA769CFF0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1A0ADF-68EE-6A16-AE0A-60861C3B2764}"/>
              </a:ext>
            </a:extLst>
          </p:cNvPr>
          <p:cNvSpPr>
            <a:spLocks noGrp="1"/>
          </p:cNvSpPr>
          <p:nvPr>
            <p:ph type="title"/>
          </p:nvPr>
        </p:nvSpPr>
        <p:spPr/>
        <p:txBody>
          <a:bodyPr/>
          <a:lstStyle/>
          <a:p>
            <a:r>
              <a:rPr lang="en-US" b="1" dirty="0">
                <a:solidFill>
                  <a:schemeClr val="bg1"/>
                </a:solidFill>
                <a:latin typeface="Avenir Next" panose="020B0503020202020204" pitchFamily="34" charset="0"/>
              </a:rPr>
              <a:t>Confidence in the Bible</a:t>
            </a:r>
          </a:p>
        </p:txBody>
      </p:sp>
      <p:sp>
        <p:nvSpPr>
          <p:cNvPr id="3" name="Content Placeholder 2">
            <a:extLst>
              <a:ext uri="{FF2B5EF4-FFF2-40B4-BE49-F238E27FC236}">
                <a16:creationId xmlns:a16="http://schemas.microsoft.com/office/drawing/2014/main" id="{FE658622-3F9E-5731-6CEE-33F1015D51D2}"/>
              </a:ext>
            </a:extLst>
          </p:cNvPr>
          <p:cNvSpPr>
            <a:spLocks noGrp="1"/>
          </p:cNvSpPr>
          <p:nvPr>
            <p:ph idx="1"/>
          </p:nvPr>
        </p:nvSpPr>
        <p:spPr>
          <a:xfrm>
            <a:off x="838200" y="1825625"/>
            <a:ext cx="5941423" cy="4351338"/>
          </a:xfrm>
        </p:spPr>
        <p:txBody>
          <a:bodyPr>
            <a:normAutofit lnSpcReduction="10000"/>
          </a:bodyPr>
          <a:lstStyle/>
          <a:p>
            <a:r>
              <a:rPr lang="en-US" dirty="0">
                <a:solidFill>
                  <a:schemeClr val="bg1"/>
                </a:solidFill>
                <a:latin typeface="Avenir Next" panose="020B0503020202020204" pitchFamily="34" charset="0"/>
              </a:rPr>
              <a:t>2 Chron 36:17-20; Ezra 1:1-4, 11</a:t>
            </a:r>
          </a:p>
          <a:p>
            <a:r>
              <a:rPr lang="en-US" dirty="0">
                <a:solidFill>
                  <a:schemeClr val="bg1"/>
                </a:solidFill>
                <a:latin typeface="Avenir Next" panose="020B0503020202020204" pitchFamily="34" charset="0"/>
              </a:rPr>
              <a:t>That’s crazy right? The king of a victorious nation just deciding to release all his country’s enemies taken captive and not just that, but send them back to their own land to rebuild and get stronger? And decrees the people are to help them in this?? Because his enemies’ deity told him to do it???</a:t>
            </a:r>
          </a:p>
        </p:txBody>
      </p:sp>
      <p:pic>
        <p:nvPicPr>
          <p:cNvPr id="7" name="Picture 6" descr="A display case with a statue of an ancient egyptian&#10;&#10;AI-generated content may be incorrect.">
            <a:extLst>
              <a:ext uri="{FF2B5EF4-FFF2-40B4-BE49-F238E27FC236}">
                <a16:creationId xmlns:a16="http://schemas.microsoft.com/office/drawing/2014/main" id="{17DCF6AC-302E-DE2B-9507-AD46DB4209BE}"/>
              </a:ext>
            </a:extLst>
          </p:cNvPr>
          <p:cNvPicPr>
            <a:picLocks noChangeAspect="1"/>
          </p:cNvPicPr>
          <p:nvPr/>
        </p:nvPicPr>
        <p:blipFill>
          <a:blip r:embed="rId3"/>
          <a:srcRect t="10783" r="29333" b="8455"/>
          <a:stretch>
            <a:fillRect/>
          </a:stretch>
        </p:blipFill>
        <p:spPr>
          <a:xfrm rot="5400000">
            <a:off x="6433457" y="1676809"/>
            <a:ext cx="4846320" cy="4153988"/>
          </a:xfrm>
          <a:prstGeom prst="rect">
            <a:avLst/>
          </a:prstGeom>
        </p:spPr>
      </p:pic>
      <p:sp>
        <p:nvSpPr>
          <p:cNvPr id="9" name="TextBox 8">
            <a:extLst>
              <a:ext uri="{FF2B5EF4-FFF2-40B4-BE49-F238E27FC236}">
                <a16:creationId xmlns:a16="http://schemas.microsoft.com/office/drawing/2014/main" id="{EF43D9AB-A622-AB5E-AF2C-CDD7F37E32EF}"/>
              </a:ext>
            </a:extLst>
          </p:cNvPr>
          <p:cNvSpPr txBox="1"/>
          <p:nvPr/>
        </p:nvSpPr>
        <p:spPr>
          <a:xfrm>
            <a:off x="7040879" y="5342691"/>
            <a:ext cx="3631475" cy="646331"/>
          </a:xfrm>
          <a:prstGeom prst="rect">
            <a:avLst/>
          </a:prstGeom>
          <a:noFill/>
        </p:spPr>
        <p:txBody>
          <a:bodyPr wrap="square" rtlCol="0">
            <a:spAutoFit/>
          </a:bodyPr>
          <a:lstStyle/>
          <a:p>
            <a:r>
              <a:rPr lang="en-US" dirty="0">
                <a:solidFill>
                  <a:schemeClr val="bg1"/>
                </a:solidFill>
              </a:rPr>
              <a:t>Cyrus Cylinder discovered 1879. And guess what if confirmed?</a:t>
            </a:r>
          </a:p>
        </p:txBody>
      </p:sp>
    </p:spTree>
    <p:extLst>
      <p:ext uri="{BB962C8B-B14F-4D97-AF65-F5344CB8AC3E}">
        <p14:creationId xmlns:p14="http://schemas.microsoft.com/office/powerpoint/2010/main" val="266700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BD6F9-3B59-0F05-40F8-5C5BCA53C2A6}"/>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84CC25A1-A032-265E-33D4-7D855CF4B00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84B67-8E23-1B96-4A10-F8EA1F0499FD}"/>
              </a:ext>
            </a:extLst>
          </p:cNvPr>
          <p:cNvSpPr>
            <a:spLocks noGrp="1"/>
          </p:cNvSpPr>
          <p:nvPr>
            <p:ph type="title"/>
          </p:nvPr>
        </p:nvSpPr>
        <p:spPr/>
        <p:txBody>
          <a:bodyPr/>
          <a:lstStyle/>
          <a:p>
            <a:r>
              <a:rPr lang="en-US" b="1" dirty="0">
                <a:solidFill>
                  <a:schemeClr val="bg1"/>
                </a:solidFill>
                <a:latin typeface="Avenir Next" panose="020B0503020202020204" pitchFamily="34" charset="0"/>
              </a:rPr>
              <a:t>Theme</a:t>
            </a:r>
          </a:p>
        </p:txBody>
      </p:sp>
      <p:sp>
        <p:nvSpPr>
          <p:cNvPr id="3" name="Content Placeholder 2">
            <a:extLst>
              <a:ext uri="{FF2B5EF4-FFF2-40B4-BE49-F238E27FC236}">
                <a16:creationId xmlns:a16="http://schemas.microsoft.com/office/drawing/2014/main" id="{29EDFF26-014E-DB12-4BA6-3B26928CC9C4}"/>
              </a:ext>
            </a:extLst>
          </p:cNvPr>
          <p:cNvSpPr>
            <a:spLocks noGrp="1"/>
          </p:cNvSpPr>
          <p:nvPr>
            <p:ph idx="1"/>
          </p:nvPr>
        </p:nvSpPr>
        <p:spPr/>
        <p:txBody>
          <a:bodyPr>
            <a:normAutofit/>
          </a:bodyPr>
          <a:lstStyle/>
          <a:p>
            <a:r>
              <a:rPr lang="en-US" sz="3600" dirty="0">
                <a:solidFill>
                  <a:schemeClr val="bg1"/>
                </a:solidFill>
                <a:latin typeface="Avenir Next" panose="020B0503020202020204" pitchFamily="34" charset="0"/>
              </a:rPr>
              <a:t>In the whole story of the rebuilding (Ezra &amp; Nehemiah), we see lessons on hope, assurance, a call to renewed zealous devotion to the Lord. </a:t>
            </a:r>
          </a:p>
          <a:p>
            <a:r>
              <a:rPr lang="en-US" sz="3600" dirty="0">
                <a:solidFill>
                  <a:schemeClr val="bg1"/>
                </a:solidFill>
                <a:latin typeface="Avenir Next" panose="020B0503020202020204" pitchFamily="34" charset="0"/>
              </a:rPr>
              <a:t>Nehemiah specifically: Restoration work</a:t>
            </a:r>
          </a:p>
          <a:p>
            <a:pPr lvl="1"/>
            <a:r>
              <a:rPr lang="en-US" sz="3200" dirty="0">
                <a:solidFill>
                  <a:schemeClr val="bg1"/>
                </a:solidFill>
                <a:latin typeface="Avenir Next" panose="020B0503020202020204" pitchFamily="34" charset="0"/>
              </a:rPr>
              <a:t>Restore structural integrity. Restore the zeal of the people. Restore the commitment to the covenant.</a:t>
            </a:r>
          </a:p>
          <a:p>
            <a:pPr lvl="1"/>
            <a:r>
              <a:rPr lang="en-US" sz="3200" dirty="0">
                <a:solidFill>
                  <a:schemeClr val="bg1"/>
                </a:solidFill>
                <a:latin typeface="Avenir Next" panose="020B0503020202020204" pitchFamily="34" charset="0"/>
              </a:rPr>
              <a:t>Restoration work during hardship, surrounded by ungodly values</a:t>
            </a:r>
          </a:p>
        </p:txBody>
      </p:sp>
    </p:spTree>
    <p:extLst>
      <p:ext uri="{BB962C8B-B14F-4D97-AF65-F5344CB8AC3E}">
        <p14:creationId xmlns:p14="http://schemas.microsoft.com/office/powerpoint/2010/main" val="186344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B13A-1D7A-0B25-C2FA-D4FF68857D4F}"/>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4CA35413-6F2E-5AD7-556A-5C8DD5CAB28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94ACB-8419-D700-690D-396F1D867BA8}"/>
              </a:ext>
            </a:extLst>
          </p:cNvPr>
          <p:cNvSpPr>
            <a:spLocks noGrp="1"/>
          </p:cNvSpPr>
          <p:nvPr>
            <p:ph type="title"/>
          </p:nvPr>
        </p:nvSpPr>
        <p:spPr/>
        <p:txBody>
          <a:bodyPr/>
          <a:lstStyle/>
          <a:p>
            <a:r>
              <a:rPr lang="en-US" b="1" dirty="0">
                <a:solidFill>
                  <a:schemeClr val="bg1"/>
                </a:solidFill>
                <a:latin typeface="Avenir Next" panose="020B0503020202020204" pitchFamily="34" charset="0"/>
              </a:rPr>
              <a:t>How it shows the Biblical narrative</a:t>
            </a:r>
          </a:p>
        </p:txBody>
      </p:sp>
      <p:sp>
        <p:nvSpPr>
          <p:cNvPr id="3" name="Content Placeholder 2">
            <a:extLst>
              <a:ext uri="{FF2B5EF4-FFF2-40B4-BE49-F238E27FC236}">
                <a16:creationId xmlns:a16="http://schemas.microsoft.com/office/drawing/2014/main" id="{95ABD35C-38BB-6066-A24E-D203CD38BB8F}"/>
              </a:ext>
            </a:extLst>
          </p:cNvPr>
          <p:cNvSpPr>
            <a:spLocks noGrp="1"/>
          </p:cNvSpPr>
          <p:nvPr>
            <p:ph idx="1"/>
          </p:nvPr>
        </p:nvSpPr>
        <p:spPr/>
        <p:txBody>
          <a:bodyPr>
            <a:normAutofit fontScale="92500"/>
          </a:bodyPr>
          <a:lstStyle/>
          <a:p>
            <a:r>
              <a:rPr lang="en-US" sz="3600" dirty="0">
                <a:solidFill>
                  <a:schemeClr val="bg1"/>
                </a:solidFill>
                <a:latin typeface="Avenir Next" panose="020B0503020202020204" pitchFamily="34" charset="0"/>
              </a:rPr>
              <a:t>Creation, fall, redemption, restoration.</a:t>
            </a:r>
          </a:p>
          <a:p>
            <a:r>
              <a:rPr lang="en-US" sz="3600" dirty="0">
                <a:solidFill>
                  <a:schemeClr val="bg1"/>
                </a:solidFill>
                <a:latin typeface="Avenir Next" panose="020B0503020202020204" pitchFamily="34" charset="0"/>
              </a:rPr>
              <a:t>Jesus restores our lost fellowship with, and access to, God. Sanctification is a restorative event &amp; process of a life set apart for God. We look forward to the future perfect restoration of all things.</a:t>
            </a:r>
          </a:p>
          <a:p>
            <a:r>
              <a:rPr lang="en-US" sz="3600" dirty="0">
                <a:solidFill>
                  <a:schemeClr val="bg1"/>
                </a:solidFill>
                <a:latin typeface="Avenir Next" panose="020B0503020202020204" pitchFamily="34" charset="0"/>
              </a:rPr>
              <a:t>Matthew 27:50-51 </a:t>
            </a:r>
            <a:r>
              <a:rPr lang="en-US" sz="3600" dirty="0">
                <a:solidFill>
                  <a:schemeClr val="bg1"/>
                </a:solidFill>
                <a:latin typeface="Avenir Next" panose="020B0503020202020204" pitchFamily="34" charset="0"/>
                <a:sym typeface="Wingdings" pitchFamily="2" charset="2"/>
              </a:rPr>
              <a:t> </a:t>
            </a:r>
            <a:r>
              <a:rPr lang="en-US" sz="3600" dirty="0">
                <a:solidFill>
                  <a:schemeClr val="bg1"/>
                </a:solidFill>
                <a:latin typeface="Avenir Next" panose="020B0503020202020204" pitchFamily="34" charset="0"/>
              </a:rPr>
              <a:t>Hebrews 10:19-22</a:t>
            </a:r>
          </a:p>
          <a:p>
            <a:r>
              <a:rPr lang="en-US" sz="3600" dirty="0">
                <a:solidFill>
                  <a:schemeClr val="bg1"/>
                </a:solidFill>
                <a:latin typeface="Avenir Next" panose="020B0503020202020204" pitchFamily="34" charset="0"/>
              </a:rPr>
              <a:t>1 Peter 5:10</a:t>
            </a:r>
          </a:p>
          <a:p>
            <a:r>
              <a:rPr lang="en-US" sz="3600" dirty="0">
                <a:solidFill>
                  <a:schemeClr val="bg1"/>
                </a:solidFill>
                <a:latin typeface="Avenir Next" panose="020B0503020202020204" pitchFamily="34" charset="0"/>
              </a:rPr>
              <a:t>Acts 3:19-21 </a:t>
            </a:r>
            <a:endParaRPr lang="en-US"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61793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517C-8497-9663-F190-587911EEBA28}"/>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4930A0DF-91D3-E4BA-3CA1-6789F5529B0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FF210F-7430-175A-FE86-194A60FBFF7A}"/>
              </a:ext>
            </a:extLst>
          </p:cNvPr>
          <p:cNvSpPr>
            <a:spLocks noGrp="1"/>
          </p:cNvSpPr>
          <p:nvPr>
            <p:ph type="title"/>
          </p:nvPr>
        </p:nvSpPr>
        <p:spPr/>
        <p:txBody>
          <a:bodyPr/>
          <a:lstStyle/>
          <a:p>
            <a:r>
              <a:rPr lang="en-US" b="1" dirty="0">
                <a:solidFill>
                  <a:schemeClr val="bg1"/>
                </a:solidFill>
                <a:latin typeface="Avenir Next" panose="020B0503020202020204" pitchFamily="34" charset="0"/>
              </a:rPr>
              <a:t>Nehemiah 1:1-4</a:t>
            </a:r>
          </a:p>
        </p:txBody>
      </p:sp>
      <p:sp>
        <p:nvSpPr>
          <p:cNvPr id="3" name="Content Placeholder 2">
            <a:extLst>
              <a:ext uri="{FF2B5EF4-FFF2-40B4-BE49-F238E27FC236}">
                <a16:creationId xmlns:a16="http://schemas.microsoft.com/office/drawing/2014/main" id="{58962869-6748-5418-D11B-0CCC19FD3F60}"/>
              </a:ext>
            </a:extLst>
          </p:cNvPr>
          <p:cNvSpPr>
            <a:spLocks noGrp="1"/>
          </p:cNvSpPr>
          <p:nvPr>
            <p:ph idx="1"/>
          </p:nvPr>
        </p:nvSpPr>
        <p:spPr/>
        <p:txBody>
          <a:bodyPr>
            <a:normAutofit/>
          </a:bodyPr>
          <a:lstStyle/>
          <a:p>
            <a:r>
              <a:rPr lang="en-US" sz="4000" dirty="0">
                <a:solidFill>
                  <a:schemeClr val="bg1"/>
                </a:solidFill>
                <a:latin typeface="Avenir Next" panose="020B0503020202020204" pitchFamily="34" charset="0"/>
              </a:rPr>
              <a:t>How do we react to problems?</a:t>
            </a:r>
          </a:p>
          <a:p>
            <a:r>
              <a:rPr lang="en-US" sz="4000" dirty="0">
                <a:solidFill>
                  <a:schemeClr val="bg1"/>
                </a:solidFill>
                <a:latin typeface="Avenir Next" panose="020B0503020202020204" pitchFamily="34" charset="0"/>
              </a:rPr>
              <a:t>Are we grieved by problems (even those that aren’t immediately our own)?</a:t>
            </a:r>
          </a:p>
          <a:p>
            <a:r>
              <a:rPr lang="en-US" sz="4000" dirty="0">
                <a:solidFill>
                  <a:schemeClr val="bg1"/>
                </a:solidFill>
                <a:latin typeface="Avenir Next" panose="020B0503020202020204" pitchFamily="34" charset="0"/>
              </a:rPr>
              <a:t>Is our instinct to bring problems to the Lord in prayer?</a:t>
            </a:r>
          </a:p>
          <a:p>
            <a:pPr lvl="1"/>
            <a:r>
              <a:rPr lang="en-US" sz="3600" dirty="0">
                <a:solidFill>
                  <a:schemeClr val="bg1"/>
                </a:solidFill>
                <a:latin typeface="Avenir Next" panose="020B0503020202020204" pitchFamily="34" charset="0"/>
              </a:rPr>
              <a:t>2 Chronicles 7:14</a:t>
            </a:r>
          </a:p>
          <a:p>
            <a:pPr lvl="1"/>
            <a:r>
              <a:rPr lang="en-US" sz="3600" dirty="0">
                <a:solidFill>
                  <a:schemeClr val="bg1"/>
                </a:solidFill>
                <a:latin typeface="Avenir Next" panose="020B0503020202020204" pitchFamily="34" charset="0"/>
              </a:rPr>
              <a:t>Acts 4:23-31; 12:1-5, 12; 16:19-25</a:t>
            </a:r>
          </a:p>
        </p:txBody>
      </p:sp>
    </p:spTree>
    <p:extLst>
      <p:ext uri="{BB962C8B-B14F-4D97-AF65-F5344CB8AC3E}">
        <p14:creationId xmlns:p14="http://schemas.microsoft.com/office/powerpoint/2010/main" val="140335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330C-4185-311F-6F01-F9F367AF4935}"/>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2E46BD41-1B99-DF7F-A00E-37D0285D82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2B075A-C927-B865-D732-BBF306CF2E26}"/>
              </a:ext>
            </a:extLst>
          </p:cNvPr>
          <p:cNvSpPr>
            <a:spLocks noGrp="1"/>
          </p:cNvSpPr>
          <p:nvPr>
            <p:ph type="title"/>
          </p:nvPr>
        </p:nvSpPr>
        <p:spPr/>
        <p:txBody>
          <a:bodyPr/>
          <a:lstStyle/>
          <a:p>
            <a:r>
              <a:rPr lang="en-US" b="1" dirty="0">
                <a:solidFill>
                  <a:schemeClr val="bg1"/>
                </a:solidFill>
                <a:latin typeface="Avenir Next" panose="020B0503020202020204" pitchFamily="34" charset="0"/>
              </a:rPr>
              <a:t>Nehemiah 1:5-11. Do your prayers:</a:t>
            </a:r>
          </a:p>
        </p:txBody>
      </p:sp>
      <p:sp>
        <p:nvSpPr>
          <p:cNvPr id="3" name="Content Placeholder 2">
            <a:extLst>
              <a:ext uri="{FF2B5EF4-FFF2-40B4-BE49-F238E27FC236}">
                <a16:creationId xmlns:a16="http://schemas.microsoft.com/office/drawing/2014/main" id="{56F57DD8-EEAD-6202-22F2-AD5C4EC6B139}"/>
              </a:ext>
            </a:extLst>
          </p:cNvPr>
          <p:cNvSpPr>
            <a:spLocks noGrp="1"/>
          </p:cNvSpPr>
          <p:nvPr>
            <p:ph idx="1"/>
          </p:nvPr>
        </p:nvSpPr>
        <p:spPr/>
        <p:txBody>
          <a:bodyPr>
            <a:normAutofit/>
          </a:bodyPr>
          <a:lstStyle/>
          <a:p>
            <a:r>
              <a:rPr lang="en-US" sz="3600" dirty="0">
                <a:solidFill>
                  <a:schemeClr val="bg1"/>
                </a:solidFill>
                <a:latin typeface="Avenir Next" panose="020B0503020202020204" pitchFamily="34" charset="0"/>
              </a:rPr>
              <a:t>Begin with praise? (v5)</a:t>
            </a:r>
          </a:p>
          <a:p>
            <a:r>
              <a:rPr lang="en-US" sz="3600" dirty="0">
                <a:solidFill>
                  <a:schemeClr val="bg1"/>
                </a:solidFill>
                <a:latin typeface="Avenir Next" panose="020B0503020202020204" pitchFamily="34" charset="0"/>
              </a:rPr>
              <a:t>Have humble reflection &amp; confession? (vv6-7)</a:t>
            </a:r>
          </a:p>
          <a:p>
            <a:r>
              <a:rPr lang="en-US" sz="3600" dirty="0">
                <a:solidFill>
                  <a:schemeClr val="bg1"/>
                </a:solidFill>
                <a:latin typeface="Avenir Next" panose="020B0503020202020204" pitchFamily="34" charset="0"/>
              </a:rPr>
              <a:t>Have hope and assurance in God’s character and promises? (vv8-10)</a:t>
            </a:r>
          </a:p>
          <a:p>
            <a:r>
              <a:rPr lang="en-US" sz="3600" dirty="0">
                <a:solidFill>
                  <a:schemeClr val="bg1"/>
                </a:solidFill>
                <a:latin typeface="Avenir Next" panose="020B0503020202020204" pitchFamily="34" charset="0"/>
              </a:rPr>
              <a:t>Recognize (and submit/appeal to) God’s sovereignty? (v11)</a:t>
            </a:r>
          </a:p>
          <a:p>
            <a:r>
              <a:rPr lang="en-US" sz="3600" dirty="0">
                <a:solidFill>
                  <a:schemeClr val="bg1"/>
                </a:solidFill>
                <a:latin typeface="Avenir Next" panose="020B0503020202020204" pitchFamily="34" charset="0"/>
              </a:rPr>
              <a:t>Daniel 8:27; 9:2-13, 18-19</a:t>
            </a:r>
            <a:endParaRPr lang="en-US"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24320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F8F5-0495-AE24-158C-D8CCD4F23515}"/>
            </a:ext>
          </a:extLst>
        </p:cNvPr>
        <p:cNvGrpSpPr/>
        <p:nvPr/>
      </p:nvGrpSpPr>
      <p:grpSpPr>
        <a:xfrm>
          <a:off x="0" y="0"/>
          <a:ext cx="0" cy="0"/>
          <a:chOff x="0" y="0"/>
          <a:chExt cx="0" cy="0"/>
        </a:xfrm>
      </p:grpSpPr>
      <p:pic>
        <p:nvPicPr>
          <p:cNvPr id="8" name="Picture 7" descr="A close-up of a brown surface&#10;&#10;AI-generated content may be incorrect.">
            <a:extLst>
              <a:ext uri="{FF2B5EF4-FFF2-40B4-BE49-F238E27FC236}">
                <a16:creationId xmlns:a16="http://schemas.microsoft.com/office/drawing/2014/main" id="{0BB3BD4D-A6B1-5D57-FA5E-A7865071ED4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039275-CE06-23CE-774A-9592CD6ACD5C}"/>
              </a:ext>
            </a:extLst>
          </p:cNvPr>
          <p:cNvSpPr>
            <a:spLocks noGrp="1"/>
          </p:cNvSpPr>
          <p:nvPr>
            <p:ph type="title"/>
          </p:nvPr>
        </p:nvSpPr>
        <p:spPr/>
        <p:txBody>
          <a:bodyPr/>
          <a:lstStyle/>
          <a:p>
            <a:r>
              <a:rPr lang="en-US" b="1" dirty="0">
                <a:solidFill>
                  <a:schemeClr val="bg1"/>
                </a:solidFill>
                <a:latin typeface="Avenir Next" panose="020B0503020202020204" pitchFamily="34" charset="0"/>
              </a:rPr>
              <a:t>This Week Let’s All</a:t>
            </a:r>
          </a:p>
        </p:txBody>
      </p:sp>
      <p:sp>
        <p:nvSpPr>
          <p:cNvPr id="3" name="Content Placeholder 2">
            <a:extLst>
              <a:ext uri="{FF2B5EF4-FFF2-40B4-BE49-F238E27FC236}">
                <a16:creationId xmlns:a16="http://schemas.microsoft.com/office/drawing/2014/main" id="{73C38EB7-DCFA-B4FA-0005-CF0B179DC229}"/>
              </a:ext>
            </a:extLst>
          </p:cNvPr>
          <p:cNvSpPr>
            <a:spLocks noGrp="1"/>
          </p:cNvSpPr>
          <p:nvPr>
            <p:ph idx="1"/>
          </p:nvPr>
        </p:nvSpPr>
        <p:spPr/>
        <p:txBody>
          <a:bodyPr>
            <a:normAutofit/>
          </a:bodyPr>
          <a:lstStyle/>
          <a:p>
            <a:r>
              <a:rPr lang="en-US" sz="3600" dirty="0">
                <a:solidFill>
                  <a:schemeClr val="bg1"/>
                </a:solidFill>
                <a:latin typeface="Avenir Next" panose="020B0503020202020204" pitchFamily="34" charset="0"/>
              </a:rPr>
              <a:t>Read: Ezra 1-10</a:t>
            </a:r>
          </a:p>
          <a:p>
            <a:r>
              <a:rPr lang="en-US" sz="3600" dirty="0">
                <a:solidFill>
                  <a:schemeClr val="bg1"/>
                </a:solidFill>
                <a:latin typeface="Avenir Next" panose="020B0503020202020204" pitchFamily="34" charset="0"/>
              </a:rPr>
              <a:t>Pray: As led by the Holy Spirit and the reading</a:t>
            </a:r>
          </a:p>
          <a:p>
            <a:r>
              <a:rPr lang="en-US" sz="3600" dirty="0">
                <a:solidFill>
                  <a:schemeClr val="bg1"/>
                </a:solidFill>
                <a:latin typeface="Avenir Next" panose="020B0503020202020204" pitchFamily="34" charset="0"/>
              </a:rPr>
              <a:t>Remember: Habakkuk 3:17-19</a:t>
            </a:r>
          </a:p>
          <a:p>
            <a:r>
              <a:rPr lang="en-US" sz="3600" dirty="0">
                <a:solidFill>
                  <a:schemeClr val="bg1"/>
                </a:solidFill>
                <a:latin typeface="Avenir Next" panose="020B0503020202020204" pitchFamily="34" charset="0"/>
              </a:rPr>
              <a:t>Reflect: Pay extra attention to your prayers this week. Is prayer your immediate instinct? Do you have a balanced prayer life?</a:t>
            </a:r>
          </a:p>
        </p:txBody>
      </p:sp>
    </p:spTree>
    <p:extLst>
      <p:ext uri="{BB962C8B-B14F-4D97-AF65-F5344CB8AC3E}">
        <p14:creationId xmlns:p14="http://schemas.microsoft.com/office/powerpoint/2010/main" val="1607186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11123</TotalTime>
  <Words>457</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Avenir Next</vt:lpstr>
      <vt:lpstr>Office Theme</vt:lpstr>
      <vt:lpstr>PowerPoint Presentation</vt:lpstr>
      <vt:lpstr>PowerPoint Presentation</vt:lpstr>
      <vt:lpstr>Background &amp; Context</vt:lpstr>
      <vt:lpstr>Confidence in the Bible</vt:lpstr>
      <vt:lpstr>Theme</vt:lpstr>
      <vt:lpstr>How it shows the Biblical narrative</vt:lpstr>
      <vt:lpstr>Nehemiah 1:1-4</vt:lpstr>
      <vt:lpstr>Nehemiah 1:5-11. Do your prayers:</vt:lpstr>
      <vt:lpstr>This Week Let’s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Belsterling</dc:creator>
  <cp:lastModifiedBy>Sam Belsterling</cp:lastModifiedBy>
  <cp:revision>1</cp:revision>
  <dcterms:created xsi:type="dcterms:W3CDTF">2025-10-01T19:52:55Z</dcterms:created>
  <dcterms:modified xsi:type="dcterms:W3CDTF">2025-10-09T13:16:14Z</dcterms:modified>
</cp:coreProperties>
</file>