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5" r:id="rId6"/>
    <p:sldId id="261" r:id="rId7"/>
    <p:sldId id="266" r:id="rId8"/>
    <p:sldId id="267" r:id="rId9"/>
    <p:sldId id="26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A074-4E28-9EF5-4F1B-C3D6A478D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C3DD2-2102-B3F3-BB90-EF3FD65B4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64369-FCC1-E722-08DF-35C5959D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6A0E0-AB09-CAB2-94CE-CD76735A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BA59-9B0A-5937-7CA4-0EB46574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0BC3-B279-DB85-89AA-17DD8A97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F2091-559D-C134-980E-DE6ECCB5E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CA1D3-79B9-452A-3235-5333AB37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9A846-48A5-3FDD-0F29-66041B0D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5E38-C325-89A9-827F-0459A54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0B663-4F78-1297-8318-FF45635A7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17A28-E080-9235-3885-161AC4395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BE97C-724C-2574-0A87-C3D4B5BA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3AE5-5A19-0792-786A-CD2177DA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AB58D-97A5-8FAD-B638-7E503932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9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2109-0CC3-D502-1C5E-F8D9B2B5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2AC5-D841-02CA-AD86-E76DCF43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1B1D-0248-6184-4B82-DEDD5332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E52A2-DD70-41C5-3690-7FC2D1C6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304C4-9EF0-D629-396C-CA6DBD7D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6243-C2DB-6B21-403F-EAC38793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DEE51-EA17-2524-A407-D9B287769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E98B6-5950-6F2E-AF06-CE509435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2ED92-F5E3-FF8D-AEF7-DA8E1685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6570E-59E6-311D-F467-A9EFA1C4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B258-57BD-2871-422F-73A19DFA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C4D53-E3C0-5BE2-1E0A-E0D2FE738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74394-868D-3190-73AA-FC13A3CE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62584-3251-1AD5-3292-CC2E1BD0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CDBBC-86F0-FCF8-28D1-5DEB473A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7A92E-A015-DA3B-7899-B6D5456E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1F7E-853C-EEA6-4979-9F6EFF44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BDF14-E2FE-E513-E86D-B85C2390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75DDB-6810-0AA0-E356-DD25BB4BB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994F8-18E4-5D75-EFC2-83D187F79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02782-FFB6-6296-2242-8F8834D7E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C211B-ED2A-8D2E-BFDB-23AB31D6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99230-4A2C-912D-7658-61AD2A55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D47BF-A0CD-4B35-38A3-509A464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0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4902-C5E8-F73E-19E7-AACAD219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C93E2-5D4E-55DB-73D3-18E83EC4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22542-C61D-A489-B2F8-11E2C0F4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3F160-F9D5-D7CE-669D-10C48080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45850-B0E5-0DD2-E800-16E1DC7E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086B9-7C50-175E-E251-45F3AAAB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89CA-5C2D-212B-9165-811AA9D2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7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5178-4BBE-562E-8001-7BEEEFE2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A94E7-E0B8-30F7-D436-AC8658F6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DD959-6E91-A8D6-4FEB-847462C18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CCCA0-39DA-A4B6-793E-28B10506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ED865-C3D5-8736-10BF-96D9002E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813B2-C50A-BC05-A645-2DBEC8CC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0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09FB-652C-015C-13E8-BE165335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71476-1F9B-A087-60C8-DF072F635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AD2CF-73C6-9568-93CA-B8BA7E171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E88FE-5522-D985-712A-3D5F8203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DB9A7-910B-1A1D-AA64-F8A5E25C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85F73-4E97-D1E4-396D-DA71FEF2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E5874-B0EB-B3EF-1EB5-41F29696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F24A0-C9CC-5B4C-A0E3-B643EEC9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DDD2B-3E4D-8AC9-2862-F16C80823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B908-767B-C34A-A3F0-536DC8D3CE08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2BA6B-5512-772D-7DAB-8DB7B9B37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67AEB-552A-5A2B-6898-29AF161E0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CC90A-29C7-6342-9701-A632E904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F3D49DA-CA4E-4A20-9D50-9178673C9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01EF4-C832-4D33-6EFC-92E40EEB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Recap of last week’s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0B82-B85F-8D09-6968-75D1657B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1 Peter 3:15 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  <a:sym typeface="Wingdings" pitchFamily="2" charset="2"/>
              </a:rPr>
              <a:t> 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We all as the church are called to be engaged in apologetics with the world</a:t>
            </a:r>
          </a:p>
          <a:p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Ephesians 4:11-12 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  <a:sym typeface="Wingdings" pitchFamily="2" charset="2"/>
              </a:rPr>
              <a:t> 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which means we all as your leaders need to help equip you to do so!</a:t>
            </a:r>
          </a:p>
          <a:p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2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9F51070-6411-0A10-73B5-346A31D8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01EF4-C832-4D33-6EFC-92E40EEB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Recap &amp;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0B82-B85F-8D09-6968-75D1657B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3 tests to assess a document’s historical legitimacy and accuracy 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  <a:sym typeface="Wingdings" pitchFamily="2" charset="2"/>
              </a:rPr>
              <a:t> Bible passes them all</a:t>
            </a:r>
          </a:p>
          <a:p>
            <a:endParaRPr lang="en-US" sz="3600" dirty="0">
              <a:solidFill>
                <a:schemeClr val="bg1"/>
              </a:solidFill>
              <a:latin typeface="Avenir Next" panose="020B0503020202020204" pitchFamily="34" charset="0"/>
              <a:sym typeface="Wingdings" pitchFamily="2" charset="2"/>
            </a:endParaRP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  <a:sym typeface="Wingdings" pitchFamily="2" charset="2"/>
              </a:rPr>
              <a:t>In 2 Peter 1:20-21 we will then look: at what we mean when we say Scripture is “inspired, infallible, inerrant as originally given” | difference between revelation &amp; illumination | plenary authority</a:t>
            </a:r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5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alendar, company name&#10;&#10;Description automatically generated">
            <a:extLst>
              <a:ext uri="{FF2B5EF4-FFF2-40B4-BE49-F238E27FC236}">
                <a16:creationId xmlns:a16="http://schemas.microsoft.com/office/drawing/2014/main" id="{547084C8-D1E6-0B1E-E5DC-9B932A05E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B3DCD-9F94-4E7E-5F45-6077DAB4FA27}"/>
              </a:ext>
            </a:extLst>
          </p:cNvPr>
          <p:cNvSpPr txBox="1"/>
          <p:nvPr/>
        </p:nvSpPr>
        <p:spPr>
          <a:xfrm>
            <a:off x="3337264" y="4887686"/>
            <a:ext cx="5517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Basics to remember</a:t>
            </a:r>
          </a:p>
        </p:txBody>
      </p:sp>
    </p:spTree>
    <p:extLst>
      <p:ext uri="{BB962C8B-B14F-4D97-AF65-F5344CB8AC3E}">
        <p14:creationId xmlns:p14="http://schemas.microsoft.com/office/powerpoint/2010/main" val="194592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F55641B-E8C5-A943-0078-C7BC84CA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01EF4-C832-4D33-6EFC-92E40EEB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The foundational apologia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0B82-B85F-8D09-6968-75D1657B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Why should I accept the Bible as a legitimate document?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How the world (secular/academic/religious/etc.) measures historical authenticity/validity of a work</a:t>
            </a:r>
          </a:p>
          <a:p>
            <a:pPr lvl="1"/>
            <a:r>
              <a:rPr lang="en-US" sz="3200" u="sng" dirty="0">
                <a:solidFill>
                  <a:schemeClr val="bg1"/>
                </a:solidFill>
                <a:latin typeface="Avenir Next" panose="020B0503020202020204" pitchFamily="34" charset="0"/>
              </a:rPr>
              <a:t>Bibliographical test</a:t>
            </a: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- how accurately was it recorded and passed on over time? (proximity of extant manuscripts to original autograph and quantity)</a:t>
            </a:r>
          </a:p>
          <a:p>
            <a:pPr lvl="1"/>
            <a:r>
              <a:rPr lang="en-US" sz="3200" u="sng" dirty="0">
                <a:solidFill>
                  <a:schemeClr val="bg1"/>
                </a:solidFill>
                <a:latin typeface="Avenir Next" panose="020B0503020202020204" pitchFamily="34" charset="0"/>
              </a:rPr>
              <a:t>Internal evidence test</a:t>
            </a: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- does it contradict itself internally &amp; from copy to copy?</a:t>
            </a:r>
          </a:p>
          <a:p>
            <a:pPr lvl="1"/>
            <a:r>
              <a:rPr lang="en-US" sz="3200" u="sng" dirty="0">
                <a:solidFill>
                  <a:schemeClr val="bg1"/>
                </a:solidFill>
                <a:latin typeface="Avenir Next" panose="020B0503020202020204" pitchFamily="34" charset="0"/>
              </a:rPr>
              <a:t>External evidence test</a:t>
            </a: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- do other works support or refute it?</a:t>
            </a:r>
          </a:p>
        </p:txBody>
      </p:sp>
    </p:spTree>
    <p:extLst>
      <p:ext uri="{BB962C8B-B14F-4D97-AF65-F5344CB8AC3E}">
        <p14:creationId xmlns:p14="http://schemas.microsoft.com/office/powerpoint/2010/main" val="316385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D8CDE27-F44F-2D07-2CBF-9F457CDF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01EF4-C832-4D33-6EFC-92E40EEB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Bibliographical Test of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0B82-B85F-8D09-6968-75D1657B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How was it passed along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Memory culture + Highly memorable events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Nothing to say they weren’t using notes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Manuscript evidence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Original work = autograph; hand written copy = manuscript evidence (MSS)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NT has over 3x the manuscript evidence of the 2nd most recorded work in history</a:t>
            </a:r>
          </a:p>
        </p:txBody>
      </p:sp>
    </p:spTree>
    <p:extLst>
      <p:ext uri="{BB962C8B-B14F-4D97-AF65-F5344CB8AC3E}">
        <p14:creationId xmlns:p14="http://schemas.microsoft.com/office/powerpoint/2010/main" val="239716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5B3FE6-FF58-7C09-B4AE-3F91DBED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17CA05-65BE-4DF2-99A7-1006C8AA1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56379"/>
              </p:ext>
            </p:extLst>
          </p:nvPr>
        </p:nvGraphicFramePr>
        <p:xfrm>
          <a:off x="906072" y="643466"/>
          <a:ext cx="10379859" cy="5571072"/>
        </p:xfrm>
        <a:graphic>
          <a:graphicData uri="http://schemas.openxmlformats.org/drawingml/2006/table">
            <a:tbl>
              <a:tblPr/>
              <a:tblGrid>
                <a:gridCol w="1625715">
                  <a:extLst>
                    <a:ext uri="{9D8B030D-6E8A-4147-A177-3AD203B41FA5}">
                      <a16:colId xmlns:a16="http://schemas.microsoft.com/office/drawing/2014/main" val="2008295020"/>
                    </a:ext>
                  </a:extLst>
                </a:gridCol>
                <a:gridCol w="1356276">
                  <a:extLst>
                    <a:ext uri="{9D8B030D-6E8A-4147-A177-3AD203B41FA5}">
                      <a16:colId xmlns:a16="http://schemas.microsoft.com/office/drawing/2014/main" val="2760122755"/>
                    </a:ext>
                  </a:extLst>
                </a:gridCol>
                <a:gridCol w="1183483">
                  <a:extLst>
                    <a:ext uri="{9D8B030D-6E8A-4147-A177-3AD203B41FA5}">
                      <a16:colId xmlns:a16="http://schemas.microsoft.com/office/drawing/2014/main" val="2877989855"/>
                    </a:ext>
                  </a:extLst>
                </a:gridCol>
                <a:gridCol w="3032950">
                  <a:extLst>
                    <a:ext uri="{9D8B030D-6E8A-4147-A177-3AD203B41FA5}">
                      <a16:colId xmlns:a16="http://schemas.microsoft.com/office/drawing/2014/main" val="984649471"/>
                    </a:ext>
                  </a:extLst>
                </a:gridCol>
                <a:gridCol w="1016548">
                  <a:extLst>
                    <a:ext uri="{9D8B030D-6E8A-4147-A177-3AD203B41FA5}">
                      <a16:colId xmlns:a16="http://schemas.microsoft.com/office/drawing/2014/main" val="2507990670"/>
                    </a:ext>
                  </a:extLst>
                </a:gridCol>
                <a:gridCol w="1480745">
                  <a:extLst>
                    <a:ext uri="{9D8B030D-6E8A-4147-A177-3AD203B41FA5}">
                      <a16:colId xmlns:a16="http://schemas.microsoft.com/office/drawing/2014/main" val="2022363285"/>
                    </a:ext>
                  </a:extLst>
                </a:gridCol>
                <a:gridCol w="684142">
                  <a:extLst>
                    <a:ext uri="{9D8B030D-6E8A-4147-A177-3AD203B41FA5}">
                      <a16:colId xmlns:a16="http://schemas.microsoft.com/office/drawing/2014/main" val="3255419309"/>
                    </a:ext>
                  </a:extLst>
                </a:gridCol>
              </a:tblGrid>
              <a:tr h="54860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effectLst/>
                          <a:latin typeface="Montserrat" panose="00000500000000000000" pitchFamily="2" charset="0"/>
                        </a:rPr>
                        <a:t>Author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effectLst/>
                          <a:latin typeface="Montserrat" panose="00000500000000000000" pitchFamily="2" charset="0"/>
                        </a:rPr>
                        <a:t>Work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effectLst/>
                          <a:latin typeface="Montserrat" panose="00000500000000000000" pitchFamily="2" charset="0"/>
                        </a:rPr>
                        <a:t>Date Written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effectLst/>
                          <a:latin typeface="Montserrat" panose="00000500000000000000" pitchFamily="2" charset="0"/>
                        </a:rPr>
                        <a:t>Earliest MSS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effectLst/>
                          <a:latin typeface="Montserrat" panose="00000500000000000000" pitchFamily="2" charset="0"/>
                        </a:rPr>
                        <a:t>Time Gap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effectLst/>
                          <a:latin typeface="Montserrat" panose="00000500000000000000" pitchFamily="2" charset="0"/>
                        </a:rPr>
                        <a:t>Old #</a:t>
                      </a:r>
                      <a:r>
                        <a:rPr lang="en-US" sz="1700" b="1" i="0" u="none" strike="noStrike" baseline="30000">
                          <a:effectLst/>
                          <a:latin typeface="inherit"/>
                        </a:rPr>
                        <a:t>29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effectLst/>
                          <a:latin typeface="Montserrat" panose="00000500000000000000" pitchFamily="2" charset="0"/>
                        </a:rPr>
                        <a:t>New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46397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Homer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1" u="none" strike="noStrike">
                          <a:effectLst/>
                          <a:latin typeface="Montserrat" panose="00000500000000000000" pitchFamily="2" charset="0"/>
                        </a:rPr>
                        <a:t>Iliad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800 BC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c. 400 BC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400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643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1,757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61897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Herodotus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1" u="none" strike="noStrike">
                          <a:effectLst/>
                          <a:latin typeface="Montserrat" panose="00000500000000000000" pitchFamily="2" charset="0"/>
                        </a:rPr>
                        <a:t>History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480–425 BC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10th 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1,350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8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109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92325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Sophocles</a:t>
                      </a:r>
                      <a:r>
                        <a:rPr lang="en-US" sz="1700" b="0" i="0" u="none" strike="noStrike" baseline="30000" dirty="0">
                          <a:effectLst/>
                          <a:latin typeface="inherit"/>
                        </a:rPr>
                        <a:t>30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Plays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496–406 BC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3rd C BC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100-200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193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63795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Plato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Tetralogies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400 BC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895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1,300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210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31092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Caesar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1" u="none" strike="noStrike">
                          <a:effectLst/>
                          <a:latin typeface="Montserrat" panose="00000500000000000000" pitchFamily="2" charset="0"/>
                        </a:rPr>
                        <a:t>Gallic Wars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100-44 BC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9th 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950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251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975516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Livy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1" u="none" strike="noStrike">
                          <a:effectLst/>
                          <a:latin typeface="Montserrat" panose="00000500000000000000" pitchFamily="2" charset="0"/>
                        </a:rPr>
                        <a:t>History of Rome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59 BC–AD 17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Early 5th C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400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  1 Partial,   19 copies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150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05071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Tacitus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1" u="none" strike="noStrike">
                          <a:effectLst/>
                          <a:latin typeface="Montserrat" panose="00000500000000000000" pitchFamily="2" charset="0"/>
                        </a:rPr>
                        <a:t>Annals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AD 100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1st half:850, 2nd: 1050 (AD 1100)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750–950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2 + 31 15</a:t>
                      </a:r>
                      <a:r>
                        <a:rPr lang="en-US" sz="1700" b="0" i="0" u="none" strike="noStrike" baseline="30000" dirty="0">
                          <a:effectLst/>
                          <a:latin typeface="inherit"/>
                        </a:rPr>
                        <a:t>th</a:t>
                      </a: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 C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263264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Pliny, the Elder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1" u="none" strike="noStrike">
                          <a:effectLst/>
                          <a:latin typeface="Montserrat" panose="00000500000000000000" pitchFamily="2" charset="0"/>
                        </a:rPr>
                        <a:t>Natural History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AD 49–79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 5th C fragment: 1;  Rem. 14–15th 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400 (750)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7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200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70832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Thucydides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1" u="none" strike="noStrike">
                          <a:effectLst/>
                          <a:latin typeface="Montserrat" panose="00000500000000000000" pitchFamily="2" charset="0"/>
                        </a:rPr>
                        <a:t>History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460–400 BC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3rd C BC (AD 900)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200 (1,350)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8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96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97596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Demosthenes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Speeches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300 BC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   Some fragments from 1 C. BC. (AD 1100)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1,100+ (1,400)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200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340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11699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NT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Montserrat" panose="00000500000000000000" pitchFamily="2" charset="0"/>
                        </a:rPr>
                        <a:t>AD 50–100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AD 130 (or less)</a:t>
                      </a:r>
                      <a:r>
                        <a:rPr lang="en-US" sz="1700" b="0" i="0" u="none" strike="noStrike" baseline="30000" dirty="0">
                          <a:effectLst/>
                          <a:latin typeface="inherit"/>
                        </a:rPr>
                        <a:t>31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40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5,366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Montserrat" panose="00000500000000000000" pitchFamily="2" charset="0"/>
                        </a:rPr>
                        <a:t>5,795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6" marR="8786" marT="8786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8996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3D189E0-6860-B967-FF8B-C52B6B99985C}"/>
              </a:ext>
            </a:extLst>
          </p:cNvPr>
          <p:cNvSpPr/>
          <p:nvPr/>
        </p:nvSpPr>
        <p:spPr>
          <a:xfrm>
            <a:off x="10526486" y="1132114"/>
            <a:ext cx="759445" cy="3918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E3066-9AD7-2C68-C468-6AC9550F6549}"/>
              </a:ext>
            </a:extLst>
          </p:cNvPr>
          <p:cNvSpPr/>
          <p:nvPr/>
        </p:nvSpPr>
        <p:spPr>
          <a:xfrm>
            <a:off x="10526486" y="5822648"/>
            <a:ext cx="759445" cy="3918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80878-E20D-8D73-9D20-6A34D726D622}"/>
              </a:ext>
            </a:extLst>
          </p:cNvPr>
          <p:cNvSpPr/>
          <p:nvPr/>
        </p:nvSpPr>
        <p:spPr>
          <a:xfrm>
            <a:off x="8229600" y="5822648"/>
            <a:ext cx="759445" cy="3918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4CD94EF-D6F9-F5C6-B48B-3E5E1889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01EF4-C832-4D33-6EFC-92E40EEB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Internal Test of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0B82-B85F-8D09-6968-75D1657B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Where critics point to as info inconsistencies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Jesus cleansing the temple timeline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Angels at tomb (Matt 28:2, Mark 16:5, Luke 24:4)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Blind men outside Jericho (Matt 20:30, Mark 10:46)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Demon possessed men (Matt 8:28, Mark 5:2)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What was written on the cross?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“Discrepancy but agreement” = strong legal witness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Possible copyist mistake (Ahaziah’s age)</a:t>
            </a:r>
          </a:p>
        </p:txBody>
      </p:sp>
    </p:spTree>
    <p:extLst>
      <p:ext uri="{BB962C8B-B14F-4D97-AF65-F5344CB8AC3E}">
        <p14:creationId xmlns:p14="http://schemas.microsoft.com/office/powerpoint/2010/main" val="170401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4CD94EF-D6F9-F5C6-B48B-3E5E1889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01EF4-C832-4D33-6EFC-92E40EEB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Internal Test of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0B82-B85F-8D09-6968-75D1657B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9771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Was the Bible changed copy to copy?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The Bible we use today is historically the same as what people have used in Church history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Athanasius 328-373 AD confirmed NT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Josephus ~90 AD confirmed 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F9BD0-5AFC-696E-6946-DA8388708474}"/>
              </a:ext>
            </a:extLst>
          </p:cNvPr>
          <p:cNvSpPr/>
          <p:nvPr/>
        </p:nvSpPr>
        <p:spPr>
          <a:xfrm>
            <a:off x="7924800" y="1825625"/>
            <a:ext cx="3918857" cy="3138261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925D0-44AA-DFC4-4CA2-661B440DDD19}"/>
              </a:ext>
            </a:extLst>
          </p:cNvPr>
          <p:cNvSpPr txBox="1"/>
          <p:nvPr/>
        </p:nvSpPr>
        <p:spPr>
          <a:xfrm>
            <a:off x="7924800" y="2090172"/>
            <a:ext cx="3788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DON’T CHANGE </a:t>
            </a:r>
            <a:r>
              <a:rPr lang="en-US" sz="3600" u="sng" dirty="0">
                <a:solidFill>
                  <a:schemeClr val="bg1"/>
                </a:solidFill>
                <a:latin typeface="Avenir Next" panose="020B0503020202020204" pitchFamily="34" charset="0"/>
              </a:rPr>
              <a:t>SCRIPTURE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Rev 22:18-19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Avenir Next" panose="020B0503020202020204" pitchFamily="34" charset="0"/>
              </a:rPr>
              <a:t>Deut</a:t>
            </a: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 4:1-2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Prov 30:5-6</a:t>
            </a:r>
          </a:p>
        </p:txBody>
      </p:sp>
    </p:spTree>
    <p:extLst>
      <p:ext uri="{BB962C8B-B14F-4D97-AF65-F5344CB8AC3E}">
        <p14:creationId xmlns:p14="http://schemas.microsoft.com/office/powerpoint/2010/main" val="238117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4CD94EF-D6F9-F5C6-B48B-3E5E1889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01EF4-C832-4D33-6EFC-92E40EEB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Wait a minute? 22 books?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0B82-B85F-8D09-6968-75D1657B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The Law: Genesis, Exodus, Leviticus, Numbers, Deuteronomy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The Former Prophets: Joshua, Samuel, Kings, 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The Latter Prophets: Isaiah, Jeremiah-Lamentations, Ezekiel, The Book of the Twelve (Hosea, Joel, Amos, Obadiah, Jonah, Micah, Nahum, Habakkuk, Zephaniah, Haggai, Zechariah, Malachi)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The Writings: Psalms, Proverbs, Job, Song of Songs, Ruth-Judges, Ecclesiastes, Esther, Daniel, Ezra-Nehemiah, Chronicles</a:t>
            </a:r>
          </a:p>
          <a:p>
            <a:pPr lvl="1"/>
            <a:endParaRPr lang="en-US" sz="32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1B91B-23B7-0FCB-0BDF-AE3D532B9DE0}"/>
              </a:ext>
            </a:extLst>
          </p:cNvPr>
          <p:cNvSpPr txBox="1"/>
          <p:nvPr/>
        </p:nvSpPr>
        <p:spPr>
          <a:xfrm>
            <a:off x="3592285" y="1506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43228-4FAC-42EF-3D9F-61BF19F45BFE}"/>
              </a:ext>
            </a:extLst>
          </p:cNvPr>
          <p:cNvSpPr txBox="1"/>
          <p:nvPr/>
        </p:nvSpPr>
        <p:spPr>
          <a:xfrm>
            <a:off x="5225142" y="1506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F98E8-8631-5957-DE36-134B03890B47}"/>
              </a:ext>
            </a:extLst>
          </p:cNvPr>
          <p:cNvSpPr txBox="1"/>
          <p:nvPr/>
        </p:nvSpPr>
        <p:spPr>
          <a:xfrm>
            <a:off x="7075714" y="1506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9F47D-7F8A-FE67-44F7-EABC976F4CAB}"/>
              </a:ext>
            </a:extLst>
          </p:cNvPr>
          <p:cNvSpPr txBox="1"/>
          <p:nvPr/>
        </p:nvSpPr>
        <p:spPr>
          <a:xfrm>
            <a:off x="8775443" y="1506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35102-3F48-CE1E-39E1-4166E5E829C1}"/>
              </a:ext>
            </a:extLst>
          </p:cNvPr>
          <p:cNvSpPr txBox="1"/>
          <p:nvPr/>
        </p:nvSpPr>
        <p:spPr>
          <a:xfrm>
            <a:off x="3743128" y="219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882F9-425E-D480-8735-B1EC1E42E9AC}"/>
              </a:ext>
            </a:extLst>
          </p:cNvPr>
          <p:cNvSpPr txBox="1"/>
          <p:nvPr/>
        </p:nvSpPr>
        <p:spPr>
          <a:xfrm>
            <a:off x="5794314" y="23764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D3F9E-59F7-B744-4E39-5A7E825EEDBD}"/>
              </a:ext>
            </a:extLst>
          </p:cNvPr>
          <p:cNvSpPr txBox="1"/>
          <p:nvPr/>
        </p:nvSpPr>
        <p:spPr>
          <a:xfrm>
            <a:off x="7397621" y="23764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7, 8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03439-CD40-BB05-9268-FD136DC14236}"/>
              </a:ext>
            </a:extLst>
          </p:cNvPr>
          <p:cNvSpPr txBox="1"/>
          <p:nvPr/>
        </p:nvSpPr>
        <p:spPr>
          <a:xfrm>
            <a:off x="8934685" y="237648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9, 10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98DF5-E42A-D4B0-A843-5EDBCE419C87}"/>
              </a:ext>
            </a:extLst>
          </p:cNvPr>
          <p:cNvSpPr txBox="1"/>
          <p:nvPr/>
        </p:nvSpPr>
        <p:spPr>
          <a:xfrm>
            <a:off x="5643471" y="2914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D65BC-169C-DA26-43C6-24086E091642}"/>
              </a:ext>
            </a:extLst>
          </p:cNvPr>
          <p:cNvSpPr txBox="1"/>
          <p:nvPr/>
        </p:nvSpPr>
        <p:spPr>
          <a:xfrm>
            <a:off x="7199155" y="2914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070AA8-2D89-E3C6-FD10-EA589069F4E1}"/>
              </a:ext>
            </a:extLst>
          </p:cNvPr>
          <p:cNvSpPr txBox="1"/>
          <p:nvPr/>
        </p:nvSpPr>
        <p:spPr>
          <a:xfrm>
            <a:off x="8839948" y="29273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DB2B45-A179-F572-0762-810AB28E154C}"/>
              </a:ext>
            </a:extLst>
          </p:cNvPr>
          <p:cNvSpPr txBox="1"/>
          <p:nvPr/>
        </p:nvSpPr>
        <p:spPr>
          <a:xfrm>
            <a:off x="838200" y="3429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8D268D-8BF7-F682-D931-1E6CCA06F524}"/>
              </a:ext>
            </a:extLst>
          </p:cNvPr>
          <p:cNvSpPr txBox="1"/>
          <p:nvPr/>
        </p:nvSpPr>
        <p:spPr>
          <a:xfrm>
            <a:off x="8630596" y="416401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15-26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56355-230E-C60A-9338-757364C43B87}"/>
              </a:ext>
            </a:extLst>
          </p:cNvPr>
          <p:cNvSpPr txBox="1"/>
          <p:nvPr/>
        </p:nvSpPr>
        <p:spPr>
          <a:xfrm>
            <a:off x="4525046" y="4470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4AE0B1-7846-1DC0-3745-7C66B09EB50A}"/>
              </a:ext>
            </a:extLst>
          </p:cNvPr>
          <p:cNvSpPr txBox="1"/>
          <p:nvPr/>
        </p:nvSpPr>
        <p:spPr>
          <a:xfrm>
            <a:off x="5956043" y="4470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11DD4A-D1EA-2BA9-6300-FF8E05C35BA7}"/>
              </a:ext>
            </a:extLst>
          </p:cNvPr>
          <p:cNvSpPr txBox="1"/>
          <p:nvPr/>
        </p:nvSpPr>
        <p:spPr>
          <a:xfrm>
            <a:off x="7293319" y="44680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3AAA26-7417-FDFB-B475-FFAD5A13C708}"/>
              </a:ext>
            </a:extLst>
          </p:cNvPr>
          <p:cNvSpPr txBox="1"/>
          <p:nvPr/>
        </p:nvSpPr>
        <p:spPr>
          <a:xfrm>
            <a:off x="9049300" y="44626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25FDF4-F98D-AAF4-CA34-89ED69AAA600}"/>
              </a:ext>
            </a:extLst>
          </p:cNvPr>
          <p:cNvSpPr txBox="1"/>
          <p:nvPr/>
        </p:nvSpPr>
        <p:spPr>
          <a:xfrm>
            <a:off x="494474" y="503237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31, 32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48187A-768C-91A5-BCB0-2DB0EF088DB3}"/>
              </a:ext>
            </a:extLst>
          </p:cNvPr>
          <p:cNvSpPr txBox="1"/>
          <p:nvPr/>
        </p:nvSpPr>
        <p:spPr>
          <a:xfrm>
            <a:off x="5537339" y="52307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EC1C67-C510-1A8D-EF21-D0B61802AB1B}"/>
              </a:ext>
            </a:extLst>
          </p:cNvPr>
          <p:cNvSpPr txBox="1"/>
          <p:nvPr/>
        </p:nvSpPr>
        <p:spPr>
          <a:xfrm>
            <a:off x="6657010" y="52307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B17C4F-90D8-3E54-9EC4-4148B1A7CD3D}"/>
              </a:ext>
            </a:extLst>
          </p:cNvPr>
          <p:cNvSpPr txBox="1"/>
          <p:nvPr/>
        </p:nvSpPr>
        <p:spPr>
          <a:xfrm>
            <a:off x="8157463" y="52307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1495C-D436-DA51-3608-6A3AD12936D4}"/>
              </a:ext>
            </a:extLst>
          </p:cNvPr>
          <p:cNvSpPr txBox="1"/>
          <p:nvPr/>
        </p:nvSpPr>
        <p:spPr>
          <a:xfrm>
            <a:off x="9274902" y="52307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69E4B8-7762-861E-DDA8-A2BCB6C29087}"/>
              </a:ext>
            </a:extLst>
          </p:cNvPr>
          <p:cNvSpPr txBox="1"/>
          <p:nvPr/>
        </p:nvSpPr>
        <p:spPr>
          <a:xfrm>
            <a:off x="1899953" y="56091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783DD7-5D37-CC39-59FA-9E69C1548A69}"/>
              </a:ext>
            </a:extLst>
          </p:cNvPr>
          <p:cNvSpPr txBox="1"/>
          <p:nvPr/>
        </p:nvSpPr>
        <p:spPr>
          <a:xfrm>
            <a:off x="4106342" y="5609137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38, 39</a:t>
            </a:r>
          </a:p>
        </p:txBody>
      </p:sp>
    </p:spTree>
    <p:extLst>
      <p:ext uri="{BB962C8B-B14F-4D97-AF65-F5344CB8AC3E}">
        <p14:creationId xmlns:p14="http://schemas.microsoft.com/office/powerpoint/2010/main" val="186435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9F51070-6411-0A10-73B5-346A31D8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01EF4-C832-4D33-6EFC-92E40EEB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External Test of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0B82-B85F-8D09-6968-75D1657B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39 non-Biblical works that confirm the life, teachings, death, crucifixion of Jesus (</a:t>
            </a:r>
            <a:r>
              <a:rPr lang="en-US" sz="3600" i="1" dirty="0">
                <a:solidFill>
                  <a:schemeClr val="bg1"/>
                </a:solidFill>
                <a:latin typeface="Avenir Next" panose="020B0503020202020204" pitchFamily="34" charset="0"/>
              </a:rPr>
              <a:t>The Historical Jesus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by Habermas)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“Luke is a historian of the first rank. This author should be placed along with the very greatest of historians.” - Sir William Mitchell Ramsay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”Scores of archaeological findings have been made which confirm in clear outline or exact details historical statements in the Bible.” Nelson </a:t>
            </a:r>
            <a:r>
              <a:rPr lang="en-US" sz="3600" dirty="0" err="1">
                <a:solidFill>
                  <a:schemeClr val="bg1"/>
                </a:solidFill>
                <a:latin typeface="Avenir Next" panose="020B0503020202020204" pitchFamily="34" charset="0"/>
              </a:rPr>
              <a:t>Glueck</a:t>
            </a:r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0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748</Words>
  <Application>Microsoft Macintosh PowerPoint</Application>
  <PresentationFormat>Widescreen</PresentationFormat>
  <Paragraphs>157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</vt:lpstr>
      <vt:lpstr>Calibri</vt:lpstr>
      <vt:lpstr>Calibri Light</vt:lpstr>
      <vt:lpstr>inherit</vt:lpstr>
      <vt:lpstr>Montserrat</vt:lpstr>
      <vt:lpstr>Office Theme</vt:lpstr>
      <vt:lpstr>Recap of last week’s message</vt:lpstr>
      <vt:lpstr>PowerPoint Presentation</vt:lpstr>
      <vt:lpstr>The foundational apologia</vt:lpstr>
      <vt:lpstr>Bibliographical Test of the Bible</vt:lpstr>
      <vt:lpstr>PowerPoint Presentation</vt:lpstr>
      <vt:lpstr>Internal Test of the Bible</vt:lpstr>
      <vt:lpstr>Internal Test of the Bible</vt:lpstr>
      <vt:lpstr>Wait a minute? 22 books?</vt:lpstr>
      <vt:lpstr>External Test of the Bible</vt:lpstr>
      <vt:lpstr>Recap &amp; Preview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of last week’s message</dc:title>
  <dc:creator>Sam Belsterling</dc:creator>
  <cp:lastModifiedBy>Sam Belsterling</cp:lastModifiedBy>
  <cp:revision>7</cp:revision>
  <dcterms:created xsi:type="dcterms:W3CDTF">2022-07-12T15:45:36Z</dcterms:created>
  <dcterms:modified xsi:type="dcterms:W3CDTF">2022-07-14T17:23:09Z</dcterms:modified>
</cp:coreProperties>
</file>