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8" r:id="rId3"/>
    <p:sldId id="276" r:id="rId4"/>
    <p:sldId id="257" r:id="rId5"/>
    <p:sldId id="284" r:id="rId6"/>
    <p:sldId id="268" r:id="rId7"/>
    <p:sldId id="278" r:id="rId8"/>
    <p:sldId id="277" r:id="rId9"/>
    <p:sldId id="272" r:id="rId10"/>
    <p:sldId id="279" r:id="rId11"/>
    <p:sldId id="280" r:id="rId12"/>
    <p:sldId id="270" r:id="rId13"/>
    <p:sldId id="281" r:id="rId14"/>
    <p:sldId id="285" r:id="rId15"/>
    <p:sldId id="282" r:id="rId16"/>
    <p:sldId id="283" r:id="rId17"/>
    <p:sldId id="286" r:id="rId18"/>
    <p:sldId id="288" r:id="rId19"/>
    <p:sldId id="287" r:id="rId20"/>
    <p:sldId id="271" r:id="rId21"/>
    <p:sldId id="289" r:id="rId22"/>
    <p:sldId id="269" r:id="rId23"/>
    <p:sldId id="290" r:id="rId24"/>
    <p:sldId id="273" r:id="rId25"/>
    <p:sldId id="292" r:id="rId26"/>
    <p:sldId id="291" r:id="rId27"/>
    <p:sldId id="293" r:id="rId28"/>
    <p:sldId id="294" r:id="rId29"/>
    <p:sldId id="274" r:id="rId30"/>
    <p:sldId id="295" r:id="rId31"/>
    <p:sldId id="296" r:id="rId32"/>
    <p:sldId id="275" r:id="rId33"/>
    <p:sldId id="297" r:id="rId34"/>
    <p:sldId id="298" r:id="rId35"/>
    <p:sldId id="262" r:id="rId36"/>
  </p:sldIdLst>
  <p:sldSz cx="18288000" cy="10287000"/>
  <p:notesSz cx="6858000" cy="9144000"/>
  <p:embeddedFontLst>
    <p:embeddedFont>
      <p:font typeface="Lora Italics" pitchFamily="2" charset="77"/>
      <p:regular r:id="rId37"/>
      <p:italic r:id="rId37"/>
    </p:embeddedFont>
    <p:embeddedFont>
      <p:font typeface="Perandory" pitchFamily="2" charset="77"/>
      <p:regular r:id="rId37"/>
      <p:italic r:id="rId3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14" autoAdjust="0"/>
    <p:restoredTop sz="94608" autoAdjust="0"/>
  </p:normalViewPr>
  <p:slideViewPr>
    <p:cSldViewPr>
      <p:cViewPr varScale="1">
        <p:scale>
          <a:sx n="70" d="100"/>
          <a:sy n="70" d="100"/>
        </p:scale>
        <p:origin x="224" y="8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1.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2.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3/14/26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3/14/26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3/14/26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3/14/26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3/14/26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3/14/26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3/14/26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3/14/26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3/14/26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3/14/26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3/14/26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3/14/26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r="-121"/>
            </a:stretch>
          </a:blipFill>
        </p:spPr>
        <p:txBody>
          <a:bodyPr/>
          <a:lstStyle/>
          <a:p>
            <a:endParaRPr lang="en-US"/>
          </a:p>
        </p:txBody>
      </p:sp>
      <p:sp>
        <p:nvSpPr>
          <p:cNvPr id="3" name="AutoShape 3"/>
          <p:cNvSpPr/>
          <p:nvPr/>
        </p:nvSpPr>
        <p:spPr>
          <a:xfrm flipV="1">
            <a:off x="1038225" y="518160"/>
            <a:ext cx="0" cy="510540"/>
          </a:xfrm>
          <a:prstGeom prst="line">
            <a:avLst/>
          </a:prstGeom>
          <a:ln w="19050" cap="flat">
            <a:solidFill>
              <a:srgbClr val="FFFEF7"/>
            </a:solidFill>
            <a:prstDash val="solid"/>
            <a:headEnd type="none" w="sm" len="sm"/>
            <a:tailEnd type="none" w="sm" len="sm"/>
          </a:ln>
        </p:spPr>
        <p:txBody>
          <a:bodyPr/>
          <a:lstStyle/>
          <a:p>
            <a:endParaRPr lang="en-US"/>
          </a:p>
        </p:txBody>
      </p:sp>
      <p:sp>
        <p:nvSpPr>
          <p:cNvPr id="4" name="Freeform 4"/>
          <p:cNvSpPr/>
          <p:nvPr/>
        </p:nvSpPr>
        <p:spPr>
          <a:xfrm>
            <a:off x="1274651" y="518160"/>
            <a:ext cx="994627" cy="510540"/>
          </a:xfrm>
          <a:custGeom>
            <a:avLst/>
            <a:gdLst/>
            <a:ahLst/>
            <a:cxnLst/>
            <a:rect l="l" t="t" r="r" b="b"/>
            <a:pathLst>
              <a:path w="994627" h="510540">
                <a:moveTo>
                  <a:pt x="0" y="0"/>
                </a:moveTo>
                <a:lnTo>
                  <a:pt x="994627" y="0"/>
                </a:lnTo>
                <a:lnTo>
                  <a:pt x="994627" y="510540"/>
                </a:lnTo>
                <a:lnTo>
                  <a:pt x="0" y="510540"/>
                </a:lnTo>
                <a:lnTo>
                  <a:pt x="0" y="0"/>
                </a:lnTo>
                <a:close/>
              </a:path>
            </a:pathLst>
          </a:custGeom>
          <a:blipFill>
            <a:blip r:embed="rId3"/>
            <a:stretch>
              <a:fillRect/>
            </a:stretch>
          </a:blipFill>
        </p:spPr>
        <p:txBody>
          <a:bodyPr/>
          <a:lstStyle/>
          <a:p>
            <a:endParaRPr lang="en-US"/>
          </a:p>
        </p:txBody>
      </p:sp>
      <p:sp>
        <p:nvSpPr>
          <p:cNvPr id="5" name="TextBox 5"/>
          <p:cNvSpPr txBox="1"/>
          <p:nvPr/>
        </p:nvSpPr>
        <p:spPr>
          <a:xfrm>
            <a:off x="1010151" y="2435893"/>
            <a:ext cx="16230600" cy="2733675"/>
          </a:xfrm>
          <a:prstGeom prst="rect">
            <a:avLst/>
          </a:prstGeom>
        </p:spPr>
        <p:txBody>
          <a:bodyPr lIns="0" tIns="0" rIns="0" bIns="0" rtlCol="0" anchor="t">
            <a:spAutoFit/>
          </a:bodyPr>
          <a:lstStyle/>
          <a:p>
            <a:pPr marL="0" lvl="0" indent="0" algn="ctr">
              <a:lnSpc>
                <a:spcPts val="21000"/>
              </a:lnSpc>
              <a:spcBef>
                <a:spcPct val="0"/>
              </a:spcBef>
            </a:pPr>
            <a:r>
              <a:rPr lang="en-US" sz="15000" dirty="0">
                <a:solidFill>
                  <a:srgbClr val="E4E1C2"/>
                </a:solidFill>
                <a:latin typeface="Perandory"/>
                <a:ea typeface="Perandory"/>
                <a:cs typeface="Perandory"/>
                <a:sym typeface="Perandory"/>
              </a:rPr>
              <a:t>AB</a:t>
            </a:r>
            <a:r>
              <a:rPr lang="en-US" sz="15000" u="none" strike="noStrike" dirty="0">
                <a:solidFill>
                  <a:srgbClr val="E4E1C2"/>
                </a:solidFill>
                <a:latin typeface="Perandory"/>
                <a:ea typeface="Perandory"/>
                <a:cs typeface="Perandory"/>
                <a:sym typeface="Perandory"/>
              </a:rPr>
              <a:t>RAHAM'S FAITH</a:t>
            </a:r>
          </a:p>
        </p:txBody>
      </p:sp>
      <p:sp>
        <p:nvSpPr>
          <p:cNvPr id="6" name="TextBox 6"/>
          <p:cNvSpPr txBox="1"/>
          <p:nvPr/>
        </p:nvSpPr>
        <p:spPr>
          <a:xfrm>
            <a:off x="4495800" y="7605461"/>
            <a:ext cx="8094619" cy="1304925"/>
          </a:xfrm>
          <a:prstGeom prst="rect">
            <a:avLst/>
          </a:prstGeom>
        </p:spPr>
        <p:txBody>
          <a:bodyPr lIns="0" tIns="0" rIns="0" bIns="0" rtlCol="0" anchor="t">
            <a:spAutoFit/>
          </a:bodyPr>
          <a:lstStyle/>
          <a:p>
            <a:pPr marL="0" lvl="0" indent="0" algn="ctr">
              <a:lnSpc>
                <a:spcPts val="10500"/>
              </a:lnSpc>
              <a:spcBef>
                <a:spcPct val="0"/>
              </a:spcBef>
            </a:pPr>
            <a:r>
              <a:rPr lang="en-US" sz="7500" i="1" dirty="0">
                <a:solidFill>
                  <a:srgbClr val="E4E1C2"/>
                </a:solidFill>
                <a:latin typeface="Lora Italics"/>
                <a:ea typeface="Lora Italics"/>
                <a:cs typeface="Lora Italics"/>
                <a:sym typeface="Lora Italics"/>
              </a:rPr>
              <a:t>FRIEND OF GOD</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5B952C-ADDA-AA7B-8AD6-035CD35B693B}"/>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3CD0C5DB-86F0-C7B9-61E5-0B6C48B72375}"/>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r="-121"/>
            </a:stretch>
          </a:blipFill>
        </p:spPr>
        <p:txBody>
          <a:bodyPr/>
          <a:lstStyle/>
          <a:p>
            <a:endParaRPr lang="en-US"/>
          </a:p>
        </p:txBody>
      </p:sp>
      <p:sp>
        <p:nvSpPr>
          <p:cNvPr id="3" name="AutoShape 3">
            <a:extLst>
              <a:ext uri="{FF2B5EF4-FFF2-40B4-BE49-F238E27FC236}">
                <a16:creationId xmlns:a16="http://schemas.microsoft.com/office/drawing/2014/main" id="{0AF8BD40-49E6-901A-DE97-36203508D26C}"/>
              </a:ext>
            </a:extLst>
          </p:cNvPr>
          <p:cNvSpPr/>
          <p:nvPr/>
        </p:nvSpPr>
        <p:spPr>
          <a:xfrm flipV="1">
            <a:off x="1038225" y="518160"/>
            <a:ext cx="0" cy="510540"/>
          </a:xfrm>
          <a:prstGeom prst="line">
            <a:avLst/>
          </a:prstGeom>
          <a:ln w="19050" cap="flat">
            <a:solidFill>
              <a:srgbClr val="FFFEF7"/>
            </a:solidFill>
            <a:prstDash val="solid"/>
            <a:headEnd type="none" w="sm" len="sm"/>
            <a:tailEnd type="none" w="sm" len="sm"/>
          </a:ln>
        </p:spPr>
        <p:txBody>
          <a:bodyPr/>
          <a:lstStyle/>
          <a:p>
            <a:endParaRPr lang="en-US"/>
          </a:p>
        </p:txBody>
      </p:sp>
      <p:sp>
        <p:nvSpPr>
          <p:cNvPr id="4" name="Freeform 4">
            <a:extLst>
              <a:ext uri="{FF2B5EF4-FFF2-40B4-BE49-F238E27FC236}">
                <a16:creationId xmlns:a16="http://schemas.microsoft.com/office/drawing/2014/main" id="{197F0AF9-D797-226E-E59D-B2A54C8F697B}"/>
              </a:ext>
            </a:extLst>
          </p:cNvPr>
          <p:cNvSpPr/>
          <p:nvPr/>
        </p:nvSpPr>
        <p:spPr>
          <a:xfrm>
            <a:off x="1274651" y="518160"/>
            <a:ext cx="994627" cy="510540"/>
          </a:xfrm>
          <a:custGeom>
            <a:avLst/>
            <a:gdLst/>
            <a:ahLst/>
            <a:cxnLst/>
            <a:rect l="l" t="t" r="r" b="b"/>
            <a:pathLst>
              <a:path w="994627" h="510540">
                <a:moveTo>
                  <a:pt x="0" y="0"/>
                </a:moveTo>
                <a:lnTo>
                  <a:pt x="994627" y="0"/>
                </a:lnTo>
                <a:lnTo>
                  <a:pt x="994627" y="510540"/>
                </a:lnTo>
                <a:lnTo>
                  <a:pt x="0" y="510540"/>
                </a:lnTo>
                <a:lnTo>
                  <a:pt x="0" y="0"/>
                </a:lnTo>
                <a:close/>
              </a:path>
            </a:pathLst>
          </a:custGeom>
          <a:blipFill>
            <a:blip r:embed="rId3"/>
            <a:stretch>
              <a:fillRect/>
            </a:stretch>
          </a:blipFill>
        </p:spPr>
        <p:txBody>
          <a:bodyPr/>
          <a:lstStyle/>
          <a:p>
            <a:endParaRPr lang="en-US"/>
          </a:p>
        </p:txBody>
      </p:sp>
      <p:grpSp>
        <p:nvGrpSpPr>
          <p:cNvPr id="5" name="Group 5">
            <a:extLst>
              <a:ext uri="{FF2B5EF4-FFF2-40B4-BE49-F238E27FC236}">
                <a16:creationId xmlns:a16="http://schemas.microsoft.com/office/drawing/2014/main" id="{2BB96E11-C85E-7591-AE39-1DBD4AA382D1}"/>
              </a:ext>
            </a:extLst>
          </p:cNvPr>
          <p:cNvGrpSpPr/>
          <p:nvPr/>
        </p:nvGrpSpPr>
        <p:grpSpPr>
          <a:xfrm>
            <a:off x="1028700" y="2089770"/>
            <a:ext cx="16230600" cy="7168530"/>
            <a:chOff x="0" y="0"/>
            <a:chExt cx="4274726" cy="1888008"/>
          </a:xfrm>
        </p:grpSpPr>
        <p:sp>
          <p:nvSpPr>
            <p:cNvPr id="6" name="Freeform 6">
              <a:extLst>
                <a:ext uri="{FF2B5EF4-FFF2-40B4-BE49-F238E27FC236}">
                  <a16:creationId xmlns:a16="http://schemas.microsoft.com/office/drawing/2014/main" id="{6E553627-914D-AC57-D41C-BFFD9F4E42B8}"/>
                </a:ext>
              </a:extLst>
            </p:cNvPr>
            <p:cNvSpPr/>
            <p:nvPr/>
          </p:nvSpPr>
          <p:spPr>
            <a:xfrm>
              <a:off x="0" y="0"/>
              <a:ext cx="4274726" cy="1888008"/>
            </a:xfrm>
            <a:custGeom>
              <a:avLst/>
              <a:gdLst/>
              <a:ahLst/>
              <a:cxnLst/>
              <a:rect l="l" t="t" r="r" b="b"/>
              <a:pathLst>
                <a:path w="4274726" h="1888008">
                  <a:moveTo>
                    <a:pt x="24327" y="0"/>
                  </a:moveTo>
                  <a:lnTo>
                    <a:pt x="4250399" y="0"/>
                  </a:lnTo>
                  <a:cubicBezTo>
                    <a:pt x="4263834" y="0"/>
                    <a:pt x="4274726" y="10891"/>
                    <a:pt x="4274726" y="24327"/>
                  </a:cubicBezTo>
                  <a:lnTo>
                    <a:pt x="4274726" y="1863681"/>
                  </a:lnTo>
                  <a:cubicBezTo>
                    <a:pt x="4274726" y="1877117"/>
                    <a:pt x="4263834" y="1888008"/>
                    <a:pt x="4250399" y="1888008"/>
                  </a:cubicBezTo>
                  <a:lnTo>
                    <a:pt x="24327" y="1888008"/>
                  </a:lnTo>
                  <a:cubicBezTo>
                    <a:pt x="10891" y="1888008"/>
                    <a:pt x="0" y="1877117"/>
                    <a:pt x="0" y="1863681"/>
                  </a:cubicBezTo>
                  <a:lnTo>
                    <a:pt x="0" y="24327"/>
                  </a:lnTo>
                  <a:cubicBezTo>
                    <a:pt x="0" y="10891"/>
                    <a:pt x="10891" y="0"/>
                    <a:pt x="24327" y="0"/>
                  </a:cubicBezTo>
                  <a:close/>
                </a:path>
              </a:pathLst>
            </a:custGeom>
            <a:solidFill>
              <a:srgbClr val="FFFEF7">
                <a:alpha val="52941"/>
              </a:srgbClr>
            </a:solidFill>
            <a:ln>
              <a:solidFill>
                <a:schemeClr val="tx1"/>
              </a:solidFill>
            </a:ln>
          </p:spPr>
          <p:txBody>
            <a:bodyPr/>
            <a:lstStyle/>
            <a:p>
              <a:pPr algn="ctr"/>
              <a:r>
                <a:rPr lang="en-US" sz="7200" b="1" dirty="0">
                  <a:ln w="12700">
                    <a:solidFill>
                      <a:schemeClr val="tx1"/>
                    </a:solidFill>
                  </a:ln>
                  <a:solidFill>
                    <a:srgbClr val="FFFFFF"/>
                  </a:solidFill>
                </a:rPr>
                <a:t>And he said to him, “</a:t>
              </a:r>
              <a:r>
                <a:rPr lang="en-US" sz="7200" b="1" dirty="0">
                  <a:ln w="12700">
                    <a:solidFill>
                      <a:schemeClr val="tx1"/>
                    </a:solidFill>
                  </a:ln>
                  <a:solidFill>
                    <a:srgbClr val="FFFF00"/>
                  </a:solidFill>
                </a:rPr>
                <a:t>I</a:t>
              </a:r>
              <a:r>
                <a:rPr lang="en-US" sz="7200" b="1" dirty="0">
                  <a:ln w="12700">
                    <a:solidFill>
                      <a:schemeClr val="tx1"/>
                    </a:solidFill>
                  </a:ln>
                  <a:solidFill>
                    <a:srgbClr val="FFFFFF"/>
                  </a:solidFill>
                </a:rPr>
                <a:t> am the Lord who brought </a:t>
              </a:r>
              <a:r>
                <a:rPr lang="en-US" sz="7200" b="1" dirty="0">
                  <a:ln w="12700">
                    <a:solidFill>
                      <a:schemeClr val="tx1"/>
                    </a:solidFill>
                  </a:ln>
                  <a:solidFill>
                    <a:srgbClr val="FFFF00"/>
                  </a:solidFill>
                </a:rPr>
                <a:t>you</a:t>
              </a:r>
              <a:r>
                <a:rPr lang="en-US" sz="7200" b="1" dirty="0">
                  <a:ln w="12700">
                    <a:solidFill>
                      <a:schemeClr val="tx1"/>
                    </a:solidFill>
                  </a:ln>
                  <a:solidFill>
                    <a:srgbClr val="FFFFFF"/>
                  </a:solidFill>
                </a:rPr>
                <a:t> out from Ur of the Chaldeans to give </a:t>
              </a:r>
              <a:r>
                <a:rPr lang="en-US" sz="7200" b="1" dirty="0">
                  <a:ln w="12700">
                    <a:solidFill>
                      <a:schemeClr val="tx1"/>
                    </a:solidFill>
                  </a:ln>
                  <a:solidFill>
                    <a:srgbClr val="FFFF00"/>
                  </a:solidFill>
                </a:rPr>
                <a:t>you</a:t>
              </a:r>
              <a:r>
                <a:rPr lang="en-US" sz="7200" b="1" dirty="0">
                  <a:ln w="12700">
                    <a:solidFill>
                      <a:schemeClr val="tx1"/>
                    </a:solidFill>
                  </a:ln>
                  <a:solidFill>
                    <a:srgbClr val="FFFFFF"/>
                  </a:solidFill>
                </a:rPr>
                <a:t> this land to possess.”</a:t>
              </a:r>
            </a:p>
            <a:p>
              <a:pPr algn="ctr"/>
              <a:r>
                <a:rPr lang="en-US" sz="8000" b="1" dirty="0">
                  <a:ln w="12700">
                    <a:solidFill>
                      <a:schemeClr val="tx1"/>
                    </a:solidFill>
                  </a:ln>
                  <a:solidFill>
                    <a:srgbClr val="FFFFFF"/>
                  </a:solidFill>
                </a:rPr>
                <a:t>Genesis 15:7</a:t>
              </a:r>
            </a:p>
          </p:txBody>
        </p:sp>
        <p:sp>
          <p:nvSpPr>
            <p:cNvPr id="7" name="TextBox 7">
              <a:extLst>
                <a:ext uri="{FF2B5EF4-FFF2-40B4-BE49-F238E27FC236}">
                  <a16:creationId xmlns:a16="http://schemas.microsoft.com/office/drawing/2014/main" id="{DD260B2B-B34A-9FAB-CF91-C4F47E5951DC}"/>
                </a:ext>
              </a:extLst>
            </p:cNvPr>
            <p:cNvSpPr txBox="1"/>
            <p:nvPr/>
          </p:nvSpPr>
          <p:spPr>
            <a:xfrm>
              <a:off x="0" y="-38100"/>
              <a:ext cx="4274726" cy="1926108"/>
            </a:xfrm>
            <a:prstGeom prst="rect">
              <a:avLst/>
            </a:prstGeom>
          </p:spPr>
          <p:txBody>
            <a:bodyPr lIns="50800" tIns="50800" rIns="50800" bIns="50800" rtlCol="0" anchor="ctr"/>
            <a:lstStyle/>
            <a:p>
              <a:pPr algn="ctr">
                <a:lnSpc>
                  <a:spcPts val="2659"/>
                </a:lnSpc>
                <a:spcBef>
                  <a:spcPct val="0"/>
                </a:spcBef>
              </a:pPr>
              <a:endParaRPr/>
            </a:p>
          </p:txBody>
        </p:sp>
      </p:grpSp>
      <p:sp>
        <p:nvSpPr>
          <p:cNvPr id="8" name="TextBox 8">
            <a:extLst>
              <a:ext uri="{FF2B5EF4-FFF2-40B4-BE49-F238E27FC236}">
                <a16:creationId xmlns:a16="http://schemas.microsoft.com/office/drawing/2014/main" id="{826624D8-F444-EB87-8B21-26B0285EC547}"/>
              </a:ext>
            </a:extLst>
          </p:cNvPr>
          <p:cNvSpPr txBox="1"/>
          <p:nvPr/>
        </p:nvSpPr>
        <p:spPr>
          <a:xfrm>
            <a:off x="13030273" y="394335"/>
            <a:ext cx="4229027" cy="710352"/>
          </a:xfrm>
          <a:prstGeom prst="rect">
            <a:avLst/>
          </a:prstGeom>
        </p:spPr>
        <p:txBody>
          <a:bodyPr lIns="0" tIns="0" rIns="0" bIns="0" rtlCol="0" anchor="t">
            <a:spAutoFit/>
          </a:bodyPr>
          <a:lstStyle/>
          <a:p>
            <a:pPr marL="0" lvl="0" indent="0" algn="r">
              <a:lnSpc>
                <a:spcPts val="5471"/>
              </a:lnSpc>
              <a:spcBef>
                <a:spcPct val="0"/>
              </a:spcBef>
            </a:pPr>
            <a:r>
              <a:rPr lang="en-US" sz="3908">
                <a:solidFill>
                  <a:srgbClr val="FFFEF7"/>
                </a:solidFill>
                <a:latin typeface="Perandory"/>
                <a:ea typeface="Perandory"/>
                <a:cs typeface="Perandory"/>
                <a:sym typeface="Perandory"/>
              </a:rPr>
              <a:t>AB</a:t>
            </a:r>
            <a:r>
              <a:rPr lang="en-US" sz="3908" u="none" strike="noStrike">
                <a:solidFill>
                  <a:srgbClr val="FFFEF7"/>
                </a:solidFill>
                <a:latin typeface="Perandory"/>
                <a:ea typeface="Perandory"/>
                <a:cs typeface="Perandory"/>
                <a:sym typeface="Perandory"/>
              </a:rPr>
              <a:t>RAHAM'S FAITH</a:t>
            </a:r>
          </a:p>
        </p:txBody>
      </p:sp>
    </p:spTree>
    <p:extLst>
      <p:ext uri="{BB962C8B-B14F-4D97-AF65-F5344CB8AC3E}">
        <p14:creationId xmlns:p14="http://schemas.microsoft.com/office/powerpoint/2010/main" val="1389775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29ED58-8EE5-EA54-390C-0DCABE5A5D09}"/>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FDA12FCE-DDF6-760A-3AC5-A2E068C12C74}"/>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r="-121"/>
            </a:stretch>
          </a:blipFill>
        </p:spPr>
        <p:txBody>
          <a:bodyPr/>
          <a:lstStyle/>
          <a:p>
            <a:endParaRPr lang="en-US"/>
          </a:p>
        </p:txBody>
      </p:sp>
      <p:sp>
        <p:nvSpPr>
          <p:cNvPr id="3" name="AutoShape 3">
            <a:extLst>
              <a:ext uri="{FF2B5EF4-FFF2-40B4-BE49-F238E27FC236}">
                <a16:creationId xmlns:a16="http://schemas.microsoft.com/office/drawing/2014/main" id="{52ED7B4F-6E0B-917C-0DB3-55B5F9140905}"/>
              </a:ext>
            </a:extLst>
          </p:cNvPr>
          <p:cNvSpPr/>
          <p:nvPr/>
        </p:nvSpPr>
        <p:spPr>
          <a:xfrm flipV="1">
            <a:off x="1038225" y="518160"/>
            <a:ext cx="0" cy="510540"/>
          </a:xfrm>
          <a:prstGeom prst="line">
            <a:avLst/>
          </a:prstGeom>
          <a:ln w="19050" cap="flat">
            <a:solidFill>
              <a:srgbClr val="FFFEF7"/>
            </a:solidFill>
            <a:prstDash val="solid"/>
            <a:headEnd type="none" w="sm" len="sm"/>
            <a:tailEnd type="none" w="sm" len="sm"/>
          </a:ln>
        </p:spPr>
        <p:txBody>
          <a:bodyPr/>
          <a:lstStyle/>
          <a:p>
            <a:endParaRPr lang="en-US"/>
          </a:p>
        </p:txBody>
      </p:sp>
      <p:sp>
        <p:nvSpPr>
          <p:cNvPr id="4" name="Freeform 4">
            <a:extLst>
              <a:ext uri="{FF2B5EF4-FFF2-40B4-BE49-F238E27FC236}">
                <a16:creationId xmlns:a16="http://schemas.microsoft.com/office/drawing/2014/main" id="{7BEF039B-502C-D35B-496C-AE198D0E0A2C}"/>
              </a:ext>
            </a:extLst>
          </p:cNvPr>
          <p:cNvSpPr/>
          <p:nvPr/>
        </p:nvSpPr>
        <p:spPr>
          <a:xfrm>
            <a:off x="1274651" y="518160"/>
            <a:ext cx="994627" cy="510540"/>
          </a:xfrm>
          <a:custGeom>
            <a:avLst/>
            <a:gdLst/>
            <a:ahLst/>
            <a:cxnLst/>
            <a:rect l="l" t="t" r="r" b="b"/>
            <a:pathLst>
              <a:path w="994627" h="510540">
                <a:moveTo>
                  <a:pt x="0" y="0"/>
                </a:moveTo>
                <a:lnTo>
                  <a:pt x="994627" y="0"/>
                </a:lnTo>
                <a:lnTo>
                  <a:pt x="994627" y="510540"/>
                </a:lnTo>
                <a:lnTo>
                  <a:pt x="0" y="510540"/>
                </a:lnTo>
                <a:lnTo>
                  <a:pt x="0" y="0"/>
                </a:lnTo>
                <a:close/>
              </a:path>
            </a:pathLst>
          </a:custGeom>
          <a:blipFill>
            <a:blip r:embed="rId3"/>
            <a:stretch>
              <a:fillRect/>
            </a:stretch>
          </a:blipFill>
        </p:spPr>
        <p:txBody>
          <a:bodyPr/>
          <a:lstStyle/>
          <a:p>
            <a:endParaRPr lang="en-US"/>
          </a:p>
        </p:txBody>
      </p:sp>
      <p:grpSp>
        <p:nvGrpSpPr>
          <p:cNvPr id="5" name="Group 5">
            <a:extLst>
              <a:ext uri="{FF2B5EF4-FFF2-40B4-BE49-F238E27FC236}">
                <a16:creationId xmlns:a16="http://schemas.microsoft.com/office/drawing/2014/main" id="{9F49A487-6BBA-4575-1FE6-2B7B493B5CB6}"/>
              </a:ext>
            </a:extLst>
          </p:cNvPr>
          <p:cNvGrpSpPr/>
          <p:nvPr/>
        </p:nvGrpSpPr>
        <p:grpSpPr>
          <a:xfrm>
            <a:off x="1028700" y="2089770"/>
            <a:ext cx="16230600" cy="7168530"/>
            <a:chOff x="0" y="0"/>
            <a:chExt cx="4274726" cy="1888008"/>
          </a:xfrm>
        </p:grpSpPr>
        <p:sp>
          <p:nvSpPr>
            <p:cNvPr id="6" name="Freeform 6">
              <a:extLst>
                <a:ext uri="{FF2B5EF4-FFF2-40B4-BE49-F238E27FC236}">
                  <a16:creationId xmlns:a16="http://schemas.microsoft.com/office/drawing/2014/main" id="{A4CB2312-DF84-ACD3-755E-EF5AD0D7B689}"/>
                </a:ext>
              </a:extLst>
            </p:cNvPr>
            <p:cNvSpPr/>
            <p:nvPr/>
          </p:nvSpPr>
          <p:spPr>
            <a:xfrm>
              <a:off x="0" y="0"/>
              <a:ext cx="4274726" cy="1888008"/>
            </a:xfrm>
            <a:custGeom>
              <a:avLst/>
              <a:gdLst/>
              <a:ahLst/>
              <a:cxnLst/>
              <a:rect l="l" t="t" r="r" b="b"/>
              <a:pathLst>
                <a:path w="4274726" h="1888008">
                  <a:moveTo>
                    <a:pt x="24327" y="0"/>
                  </a:moveTo>
                  <a:lnTo>
                    <a:pt x="4250399" y="0"/>
                  </a:lnTo>
                  <a:cubicBezTo>
                    <a:pt x="4263834" y="0"/>
                    <a:pt x="4274726" y="10891"/>
                    <a:pt x="4274726" y="24327"/>
                  </a:cubicBezTo>
                  <a:lnTo>
                    <a:pt x="4274726" y="1863681"/>
                  </a:lnTo>
                  <a:cubicBezTo>
                    <a:pt x="4274726" y="1877117"/>
                    <a:pt x="4263834" y="1888008"/>
                    <a:pt x="4250399" y="1888008"/>
                  </a:cubicBezTo>
                  <a:lnTo>
                    <a:pt x="24327" y="1888008"/>
                  </a:lnTo>
                  <a:cubicBezTo>
                    <a:pt x="10891" y="1888008"/>
                    <a:pt x="0" y="1877117"/>
                    <a:pt x="0" y="1863681"/>
                  </a:cubicBezTo>
                  <a:lnTo>
                    <a:pt x="0" y="24327"/>
                  </a:lnTo>
                  <a:cubicBezTo>
                    <a:pt x="0" y="10891"/>
                    <a:pt x="10891" y="0"/>
                    <a:pt x="24327" y="0"/>
                  </a:cubicBezTo>
                  <a:close/>
                </a:path>
              </a:pathLst>
            </a:custGeom>
            <a:solidFill>
              <a:srgbClr val="FFFEF7">
                <a:alpha val="52941"/>
              </a:srgbClr>
            </a:solidFill>
          </p:spPr>
          <p:txBody>
            <a:bodyPr/>
            <a:lstStyle/>
            <a:p>
              <a:pPr marL="1371600" indent="-1371600">
                <a:buAutoNum type="romanUcPeriod"/>
              </a:pPr>
              <a:r>
                <a:rPr lang="en-US" sz="8000" b="1" dirty="0"/>
                <a:t>Ancient Covenants of Promise  </a:t>
              </a:r>
            </a:p>
            <a:p>
              <a:pPr marL="1143000" indent="-1143000">
                <a:buAutoNum type="alphaLcPeriod"/>
              </a:pPr>
              <a:endParaRPr lang="en-US" sz="6000" b="1" dirty="0"/>
            </a:p>
            <a:p>
              <a:pPr marL="1143000" indent="-1143000">
                <a:buAutoNum type="alphaLcPeriod"/>
              </a:pPr>
              <a:r>
                <a:rPr lang="en-US" sz="6000" b="1" dirty="0"/>
                <a:t>Identify the parties involved</a:t>
              </a:r>
            </a:p>
            <a:p>
              <a:endParaRPr lang="en-US" sz="6000" b="1" dirty="0"/>
            </a:p>
            <a:p>
              <a:r>
                <a:rPr lang="en-US" sz="6000" b="1" dirty="0"/>
                <a:t>		*One party is a provider</a:t>
              </a:r>
            </a:p>
            <a:p>
              <a:r>
                <a:rPr lang="en-US" sz="6000" b="1" dirty="0"/>
                <a:t>		*The other party is a recipient</a:t>
              </a:r>
            </a:p>
          </p:txBody>
        </p:sp>
        <p:sp>
          <p:nvSpPr>
            <p:cNvPr id="7" name="TextBox 7">
              <a:extLst>
                <a:ext uri="{FF2B5EF4-FFF2-40B4-BE49-F238E27FC236}">
                  <a16:creationId xmlns:a16="http://schemas.microsoft.com/office/drawing/2014/main" id="{464FC791-7EE4-0D17-6CB9-B4A64B5DBEDF}"/>
                </a:ext>
              </a:extLst>
            </p:cNvPr>
            <p:cNvSpPr txBox="1"/>
            <p:nvPr/>
          </p:nvSpPr>
          <p:spPr>
            <a:xfrm>
              <a:off x="0" y="-38100"/>
              <a:ext cx="4274726" cy="1926108"/>
            </a:xfrm>
            <a:prstGeom prst="rect">
              <a:avLst/>
            </a:prstGeom>
          </p:spPr>
          <p:txBody>
            <a:bodyPr lIns="50800" tIns="50800" rIns="50800" bIns="50800" rtlCol="0" anchor="ctr"/>
            <a:lstStyle/>
            <a:p>
              <a:pPr algn="ctr">
                <a:lnSpc>
                  <a:spcPts val="2659"/>
                </a:lnSpc>
                <a:spcBef>
                  <a:spcPct val="0"/>
                </a:spcBef>
              </a:pPr>
              <a:endParaRPr/>
            </a:p>
          </p:txBody>
        </p:sp>
      </p:grpSp>
      <p:sp>
        <p:nvSpPr>
          <p:cNvPr id="8" name="TextBox 8">
            <a:extLst>
              <a:ext uri="{FF2B5EF4-FFF2-40B4-BE49-F238E27FC236}">
                <a16:creationId xmlns:a16="http://schemas.microsoft.com/office/drawing/2014/main" id="{F8F9E276-873C-50D1-178B-D0579EC598A1}"/>
              </a:ext>
            </a:extLst>
          </p:cNvPr>
          <p:cNvSpPr txBox="1"/>
          <p:nvPr/>
        </p:nvSpPr>
        <p:spPr>
          <a:xfrm>
            <a:off x="13030273" y="394335"/>
            <a:ext cx="4229027" cy="710352"/>
          </a:xfrm>
          <a:prstGeom prst="rect">
            <a:avLst/>
          </a:prstGeom>
        </p:spPr>
        <p:txBody>
          <a:bodyPr lIns="0" tIns="0" rIns="0" bIns="0" rtlCol="0" anchor="t">
            <a:spAutoFit/>
          </a:bodyPr>
          <a:lstStyle/>
          <a:p>
            <a:pPr marL="0" lvl="0" indent="0" algn="r">
              <a:lnSpc>
                <a:spcPts val="5471"/>
              </a:lnSpc>
              <a:spcBef>
                <a:spcPct val="0"/>
              </a:spcBef>
            </a:pPr>
            <a:r>
              <a:rPr lang="en-US" sz="3908">
                <a:solidFill>
                  <a:srgbClr val="FFFEF7"/>
                </a:solidFill>
                <a:latin typeface="Perandory"/>
                <a:ea typeface="Perandory"/>
                <a:cs typeface="Perandory"/>
                <a:sym typeface="Perandory"/>
              </a:rPr>
              <a:t>AB</a:t>
            </a:r>
            <a:r>
              <a:rPr lang="en-US" sz="3908" u="none" strike="noStrike">
                <a:solidFill>
                  <a:srgbClr val="FFFEF7"/>
                </a:solidFill>
                <a:latin typeface="Perandory"/>
                <a:ea typeface="Perandory"/>
                <a:cs typeface="Perandory"/>
                <a:sym typeface="Perandory"/>
              </a:rPr>
              <a:t>RAHAM'S FAITH</a:t>
            </a:r>
          </a:p>
        </p:txBody>
      </p:sp>
    </p:spTree>
    <p:extLst>
      <p:ext uri="{BB962C8B-B14F-4D97-AF65-F5344CB8AC3E}">
        <p14:creationId xmlns:p14="http://schemas.microsoft.com/office/powerpoint/2010/main" val="24126556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F8E819-292D-8669-7000-ED66D5F45B31}"/>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91C48765-87FF-958C-749C-04034D6B1D82}"/>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r="-121"/>
            </a:stretch>
          </a:blipFill>
        </p:spPr>
        <p:txBody>
          <a:bodyPr/>
          <a:lstStyle/>
          <a:p>
            <a:endParaRPr lang="en-US"/>
          </a:p>
        </p:txBody>
      </p:sp>
      <p:sp>
        <p:nvSpPr>
          <p:cNvPr id="3" name="AutoShape 3">
            <a:extLst>
              <a:ext uri="{FF2B5EF4-FFF2-40B4-BE49-F238E27FC236}">
                <a16:creationId xmlns:a16="http://schemas.microsoft.com/office/drawing/2014/main" id="{137F6361-1342-25C2-32FC-8266ABE85D85}"/>
              </a:ext>
            </a:extLst>
          </p:cNvPr>
          <p:cNvSpPr/>
          <p:nvPr/>
        </p:nvSpPr>
        <p:spPr>
          <a:xfrm flipV="1">
            <a:off x="1038225" y="518160"/>
            <a:ext cx="0" cy="510540"/>
          </a:xfrm>
          <a:prstGeom prst="line">
            <a:avLst/>
          </a:prstGeom>
          <a:ln w="19050" cap="flat">
            <a:solidFill>
              <a:srgbClr val="FFFEF7"/>
            </a:solidFill>
            <a:prstDash val="solid"/>
            <a:headEnd type="none" w="sm" len="sm"/>
            <a:tailEnd type="none" w="sm" len="sm"/>
          </a:ln>
        </p:spPr>
        <p:txBody>
          <a:bodyPr/>
          <a:lstStyle/>
          <a:p>
            <a:endParaRPr lang="en-US"/>
          </a:p>
        </p:txBody>
      </p:sp>
      <p:sp>
        <p:nvSpPr>
          <p:cNvPr id="4" name="Freeform 4">
            <a:extLst>
              <a:ext uri="{FF2B5EF4-FFF2-40B4-BE49-F238E27FC236}">
                <a16:creationId xmlns:a16="http://schemas.microsoft.com/office/drawing/2014/main" id="{464096FC-07EF-7C8F-7870-126FB113AF55}"/>
              </a:ext>
            </a:extLst>
          </p:cNvPr>
          <p:cNvSpPr/>
          <p:nvPr/>
        </p:nvSpPr>
        <p:spPr>
          <a:xfrm>
            <a:off x="1274651" y="518160"/>
            <a:ext cx="994627" cy="510540"/>
          </a:xfrm>
          <a:custGeom>
            <a:avLst/>
            <a:gdLst/>
            <a:ahLst/>
            <a:cxnLst/>
            <a:rect l="l" t="t" r="r" b="b"/>
            <a:pathLst>
              <a:path w="994627" h="510540">
                <a:moveTo>
                  <a:pt x="0" y="0"/>
                </a:moveTo>
                <a:lnTo>
                  <a:pt x="994627" y="0"/>
                </a:lnTo>
                <a:lnTo>
                  <a:pt x="994627" y="510540"/>
                </a:lnTo>
                <a:lnTo>
                  <a:pt x="0" y="510540"/>
                </a:lnTo>
                <a:lnTo>
                  <a:pt x="0" y="0"/>
                </a:lnTo>
                <a:close/>
              </a:path>
            </a:pathLst>
          </a:custGeom>
          <a:blipFill>
            <a:blip r:embed="rId3"/>
            <a:stretch>
              <a:fillRect/>
            </a:stretch>
          </a:blipFill>
        </p:spPr>
        <p:txBody>
          <a:bodyPr/>
          <a:lstStyle/>
          <a:p>
            <a:endParaRPr lang="en-US"/>
          </a:p>
        </p:txBody>
      </p:sp>
      <p:grpSp>
        <p:nvGrpSpPr>
          <p:cNvPr id="5" name="Group 5">
            <a:extLst>
              <a:ext uri="{FF2B5EF4-FFF2-40B4-BE49-F238E27FC236}">
                <a16:creationId xmlns:a16="http://schemas.microsoft.com/office/drawing/2014/main" id="{04169461-3006-822C-6133-A1B6FFF2DCFE}"/>
              </a:ext>
            </a:extLst>
          </p:cNvPr>
          <p:cNvGrpSpPr/>
          <p:nvPr/>
        </p:nvGrpSpPr>
        <p:grpSpPr>
          <a:xfrm>
            <a:off x="1028700" y="2089770"/>
            <a:ext cx="16230600" cy="7168530"/>
            <a:chOff x="0" y="0"/>
            <a:chExt cx="4274726" cy="1888008"/>
          </a:xfrm>
        </p:grpSpPr>
        <p:sp>
          <p:nvSpPr>
            <p:cNvPr id="6" name="Freeform 6">
              <a:extLst>
                <a:ext uri="{FF2B5EF4-FFF2-40B4-BE49-F238E27FC236}">
                  <a16:creationId xmlns:a16="http://schemas.microsoft.com/office/drawing/2014/main" id="{47A7FC02-3964-7BE5-2B91-7403C463C836}"/>
                </a:ext>
              </a:extLst>
            </p:cNvPr>
            <p:cNvSpPr/>
            <p:nvPr/>
          </p:nvSpPr>
          <p:spPr>
            <a:xfrm>
              <a:off x="0" y="0"/>
              <a:ext cx="4274726" cy="1888008"/>
            </a:xfrm>
            <a:custGeom>
              <a:avLst/>
              <a:gdLst/>
              <a:ahLst/>
              <a:cxnLst/>
              <a:rect l="l" t="t" r="r" b="b"/>
              <a:pathLst>
                <a:path w="4274726" h="1888008">
                  <a:moveTo>
                    <a:pt x="24327" y="0"/>
                  </a:moveTo>
                  <a:lnTo>
                    <a:pt x="4250399" y="0"/>
                  </a:lnTo>
                  <a:cubicBezTo>
                    <a:pt x="4263834" y="0"/>
                    <a:pt x="4274726" y="10891"/>
                    <a:pt x="4274726" y="24327"/>
                  </a:cubicBezTo>
                  <a:lnTo>
                    <a:pt x="4274726" y="1863681"/>
                  </a:lnTo>
                  <a:cubicBezTo>
                    <a:pt x="4274726" y="1877117"/>
                    <a:pt x="4263834" y="1888008"/>
                    <a:pt x="4250399" y="1888008"/>
                  </a:cubicBezTo>
                  <a:lnTo>
                    <a:pt x="24327" y="1888008"/>
                  </a:lnTo>
                  <a:cubicBezTo>
                    <a:pt x="10891" y="1888008"/>
                    <a:pt x="0" y="1877117"/>
                    <a:pt x="0" y="1863681"/>
                  </a:cubicBezTo>
                  <a:lnTo>
                    <a:pt x="0" y="24327"/>
                  </a:lnTo>
                  <a:cubicBezTo>
                    <a:pt x="0" y="10891"/>
                    <a:pt x="10891" y="0"/>
                    <a:pt x="24327" y="0"/>
                  </a:cubicBezTo>
                  <a:close/>
                </a:path>
              </a:pathLst>
            </a:custGeom>
            <a:solidFill>
              <a:srgbClr val="FFFEF7">
                <a:alpha val="52941"/>
              </a:srgbClr>
            </a:solidFill>
          </p:spPr>
          <p:txBody>
            <a:bodyPr/>
            <a:lstStyle/>
            <a:p>
              <a:pPr marL="1371600" indent="-1371600">
                <a:buAutoNum type="romanUcPeriod"/>
              </a:pPr>
              <a:r>
                <a:rPr lang="en-US" sz="8000" b="1" dirty="0"/>
                <a:t>Ancient Covenants of Promise  </a:t>
              </a:r>
            </a:p>
            <a:p>
              <a:pPr marL="1143000" indent="-1143000">
                <a:buAutoNum type="alphaLcPeriod"/>
              </a:pPr>
              <a:endParaRPr lang="en-US" sz="6000" b="1" dirty="0"/>
            </a:p>
            <a:p>
              <a:pPr marL="1143000" indent="-1143000">
                <a:buAutoNum type="alphaLcPeriod"/>
              </a:pPr>
              <a:r>
                <a:rPr lang="en-US" sz="6000" b="1" dirty="0"/>
                <a:t>Identify the parties involved</a:t>
              </a:r>
            </a:p>
            <a:p>
              <a:pPr marL="1143000" indent="-1143000">
                <a:buAutoNum type="alphaLcPeriod"/>
              </a:pPr>
              <a:r>
                <a:rPr lang="en-US" sz="6000" b="1" dirty="0"/>
                <a:t>Detail expectations and assurances (Stipulations)</a:t>
              </a:r>
            </a:p>
          </p:txBody>
        </p:sp>
        <p:sp>
          <p:nvSpPr>
            <p:cNvPr id="7" name="TextBox 7">
              <a:extLst>
                <a:ext uri="{FF2B5EF4-FFF2-40B4-BE49-F238E27FC236}">
                  <a16:creationId xmlns:a16="http://schemas.microsoft.com/office/drawing/2014/main" id="{AAA5CC29-DD02-BC90-7BD8-69B38E4EFA19}"/>
                </a:ext>
              </a:extLst>
            </p:cNvPr>
            <p:cNvSpPr txBox="1"/>
            <p:nvPr/>
          </p:nvSpPr>
          <p:spPr>
            <a:xfrm>
              <a:off x="0" y="-38100"/>
              <a:ext cx="4274726" cy="1926108"/>
            </a:xfrm>
            <a:prstGeom prst="rect">
              <a:avLst/>
            </a:prstGeom>
          </p:spPr>
          <p:txBody>
            <a:bodyPr lIns="50800" tIns="50800" rIns="50800" bIns="50800" rtlCol="0" anchor="ctr"/>
            <a:lstStyle/>
            <a:p>
              <a:pPr algn="ctr">
                <a:lnSpc>
                  <a:spcPts val="2659"/>
                </a:lnSpc>
                <a:spcBef>
                  <a:spcPct val="0"/>
                </a:spcBef>
              </a:pPr>
              <a:endParaRPr/>
            </a:p>
          </p:txBody>
        </p:sp>
      </p:grpSp>
      <p:sp>
        <p:nvSpPr>
          <p:cNvPr id="8" name="TextBox 8">
            <a:extLst>
              <a:ext uri="{FF2B5EF4-FFF2-40B4-BE49-F238E27FC236}">
                <a16:creationId xmlns:a16="http://schemas.microsoft.com/office/drawing/2014/main" id="{6C4FF8B2-9092-F4DB-BA69-8D988359F0F1}"/>
              </a:ext>
            </a:extLst>
          </p:cNvPr>
          <p:cNvSpPr txBox="1"/>
          <p:nvPr/>
        </p:nvSpPr>
        <p:spPr>
          <a:xfrm>
            <a:off x="13030273" y="394335"/>
            <a:ext cx="4229027" cy="710352"/>
          </a:xfrm>
          <a:prstGeom prst="rect">
            <a:avLst/>
          </a:prstGeom>
        </p:spPr>
        <p:txBody>
          <a:bodyPr lIns="0" tIns="0" rIns="0" bIns="0" rtlCol="0" anchor="t">
            <a:spAutoFit/>
          </a:bodyPr>
          <a:lstStyle/>
          <a:p>
            <a:pPr marL="0" lvl="0" indent="0" algn="r">
              <a:lnSpc>
                <a:spcPts val="5471"/>
              </a:lnSpc>
              <a:spcBef>
                <a:spcPct val="0"/>
              </a:spcBef>
            </a:pPr>
            <a:r>
              <a:rPr lang="en-US" sz="3908">
                <a:solidFill>
                  <a:srgbClr val="FFFEF7"/>
                </a:solidFill>
                <a:latin typeface="Perandory"/>
                <a:ea typeface="Perandory"/>
                <a:cs typeface="Perandory"/>
                <a:sym typeface="Perandory"/>
              </a:rPr>
              <a:t>AB</a:t>
            </a:r>
            <a:r>
              <a:rPr lang="en-US" sz="3908" u="none" strike="noStrike">
                <a:solidFill>
                  <a:srgbClr val="FFFEF7"/>
                </a:solidFill>
                <a:latin typeface="Perandory"/>
                <a:ea typeface="Perandory"/>
                <a:cs typeface="Perandory"/>
                <a:sym typeface="Perandory"/>
              </a:rPr>
              <a:t>RAHAM'S FAITH</a:t>
            </a:r>
          </a:p>
        </p:txBody>
      </p:sp>
    </p:spTree>
    <p:extLst>
      <p:ext uri="{BB962C8B-B14F-4D97-AF65-F5344CB8AC3E}">
        <p14:creationId xmlns:p14="http://schemas.microsoft.com/office/powerpoint/2010/main" val="13883734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A4E5D6-F07A-3494-DF1C-C3A06675A3D9}"/>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E389FA0C-AAAF-1804-C8EB-21FB76E66DE0}"/>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r="-121"/>
            </a:stretch>
          </a:blipFill>
        </p:spPr>
        <p:txBody>
          <a:bodyPr/>
          <a:lstStyle/>
          <a:p>
            <a:endParaRPr lang="en-US"/>
          </a:p>
        </p:txBody>
      </p:sp>
      <p:sp>
        <p:nvSpPr>
          <p:cNvPr id="3" name="AutoShape 3">
            <a:extLst>
              <a:ext uri="{FF2B5EF4-FFF2-40B4-BE49-F238E27FC236}">
                <a16:creationId xmlns:a16="http://schemas.microsoft.com/office/drawing/2014/main" id="{5EC889AA-B2A1-EC9F-2F62-236B3B6604E5}"/>
              </a:ext>
            </a:extLst>
          </p:cNvPr>
          <p:cNvSpPr/>
          <p:nvPr/>
        </p:nvSpPr>
        <p:spPr>
          <a:xfrm flipV="1">
            <a:off x="1038225" y="518160"/>
            <a:ext cx="0" cy="510540"/>
          </a:xfrm>
          <a:prstGeom prst="line">
            <a:avLst/>
          </a:prstGeom>
          <a:ln w="19050" cap="flat">
            <a:solidFill>
              <a:srgbClr val="FFFEF7"/>
            </a:solidFill>
            <a:prstDash val="solid"/>
            <a:headEnd type="none" w="sm" len="sm"/>
            <a:tailEnd type="none" w="sm" len="sm"/>
          </a:ln>
        </p:spPr>
        <p:txBody>
          <a:bodyPr/>
          <a:lstStyle/>
          <a:p>
            <a:endParaRPr lang="en-US"/>
          </a:p>
        </p:txBody>
      </p:sp>
      <p:sp>
        <p:nvSpPr>
          <p:cNvPr id="4" name="Freeform 4">
            <a:extLst>
              <a:ext uri="{FF2B5EF4-FFF2-40B4-BE49-F238E27FC236}">
                <a16:creationId xmlns:a16="http://schemas.microsoft.com/office/drawing/2014/main" id="{43CF57B9-6D44-78D0-18C3-754C2D756D6A}"/>
              </a:ext>
            </a:extLst>
          </p:cNvPr>
          <p:cNvSpPr/>
          <p:nvPr/>
        </p:nvSpPr>
        <p:spPr>
          <a:xfrm>
            <a:off x="1274651" y="518160"/>
            <a:ext cx="994627" cy="510540"/>
          </a:xfrm>
          <a:custGeom>
            <a:avLst/>
            <a:gdLst/>
            <a:ahLst/>
            <a:cxnLst/>
            <a:rect l="l" t="t" r="r" b="b"/>
            <a:pathLst>
              <a:path w="994627" h="510540">
                <a:moveTo>
                  <a:pt x="0" y="0"/>
                </a:moveTo>
                <a:lnTo>
                  <a:pt x="994627" y="0"/>
                </a:lnTo>
                <a:lnTo>
                  <a:pt x="994627" y="510540"/>
                </a:lnTo>
                <a:lnTo>
                  <a:pt x="0" y="510540"/>
                </a:lnTo>
                <a:lnTo>
                  <a:pt x="0" y="0"/>
                </a:lnTo>
                <a:close/>
              </a:path>
            </a:pathLst>
          </a:custGeom>
          <a:blipFill>
            <a:blip r:embed="rId3"/>
            <a:stretch>
              <a:fillRect/>
            </a:stretch>
          </a:blipFill>
        </p:spPr>
        <p:txBody>
          <a:bodyPr/>
          <a:lstStyle/>
          <a:p>
            <a:endParaRPr lang="en-US"/>
          </a:p>
        </p:txBody>
      </p:sp>
      <p:grpSp>
        <p:nvGrpSpPr>
          <p:cNvPr id="5" name="Group 5">
            <a:extLst>
              <a:ext uri="{FF2B5EF4-FFF2-40B4-BE49-F238E27FC236}">
                <a16:creationId xmlns:a16="http://schemas.microsoft.com/office/drawing/2014/main" id="{D504B84A-E93D-3C87-FBF9-F9D359A5A58C}"/>
              </a:ext>
            </a:extLst>
          </p:cNvPr>
          <p:cNvGrpSpPr/>
          <p:nvPr/>
        </p:nvGrpSpPr>
        <p:grpSpPr>
          <a:xfrm>
            <a:off x="1028700" y="2089770"/>
            <a:ext cx="16230600" cy="7168530"/>
            <a:chOff x="0" y="0"/>
            <a:chExt cx="4274726" cy="1888008"/>
          </a:xfrm>
        </p:grpSpPr>
        <p:sp>
          <p:nvSpPr>
            <p:cNvPr id="6" name="Freeform 6">
              <a:extLst>
                <a:ext uri="{FF2B5EF4-FFF2-40B4-BE49-F238E27FC236}">
                  <a16:creationId xmlns:a16="http://schemas.microsoft.com/office/drawing/2014/main" id="{C0866AEC-F1AB-73EC-485A-97907B6F1154}"/>
                </a:ext>
              </a:extLst>
            </p:cNvPr>
            <p:cNvSpPr/>
            <p:nvPr/>
          </p:nvSpPr>
          <p:spPr>
            <a:xfrm>
              <a:off x="0" y="0"/>
              <a:ext cx="4274726" cy="1888008"/>
            </a:xfrm>
            <a:custGeom>
              <a:avLst/>
              <a:gdLst/>
              <a:ahLst/>
              <a:cxnLst/>
              <a:rect l="l" t="t" r="r" b="b"/>
              <a:pathLst>
                <a:path w="4274726" h="1888008">
                  <a:moveTo>
                    <a:pt x="24327" y="0"/>
                  </a:moveTo>
                  <a:lnTo>
                    <a:pt x="4250399" y="0"/>
                  </a:lnTo>
                  <a:cubicBezTo>
                    <a:pt x="4263834" y="0"/>
                    <a:pt x="4274726" y="10891"/>
                    <a:pt x="4274726" y="24327"/>
                  </a:cubicBezTo>
                  <a:lnTo>
                    <a:pt x="4274726" y="1863681"/>
                  </a:lnTo>
                  <a:cubicBezTo>
                    <a:pt x="4274726" y="1877117"/>
                    <a:pt x="4263834" y="1888008"/>
                    <a:pt x="4250399" y="1888008"/>
                  </a:cubicBezTo>
                  <a:lnTo>
                    <a:pt x="24327" y="1888008"/>
                  </a:lnTo>
                  <a:cubicBezTo>
                    <a:pt x="10891" y="1888008"/>
                    <a:pt x="0" y="1877117"/>
                    <a:pt x="0" y="1863681"/>
                  </a:cubicBezTo>
                  <a:lnTo>
                    <a:pt x="0" y="24327"/>
                  </a:lnTo>
                  <a:cubicBezTo>
                    <a:pt x="0" y="10891"/>
                    <a:pt x="10891" y="0"/>
                    <a:pt x="24327" y="0"/>
                  </a:cubicBezTo>
                  <a:close/>
                </a:path>
              </a:pathLst>
            </a:custGeom>
            <a:solidFill>
              <a:srgbClr val="FFFEF7">
                <a:alpha val="52941"/>
              </a:srgbClr>
            </a:solidFill>
            <a:ln>
              <a:solidFill>
                <a:schemeClr val="tx1"/>
              </a:solidFill>
            </a:ln>
          </p:spPr>
          <p:txBody>
            <a:bodyPr/>
            <a:lstStyle/>
            <a:p>
              <a:pPr algn="ctr"/>
              <a:r>
                <a:rPr lang="en-US" sz="7200" b="1" dirty="0">
                  <a:ln w="12700">
                    <a:solidFill>
                      <a:schemeClr val="tx1"/>
                    </a:solidFill>
                  </a:ln>
                  <a:solidFill>
                    <a:srgbClr val="FFFFFF"/>
                  </a:solidFill>
                </a:rPr>
                <a:t> But he said, “O Lord God, </a:t>
              </a:r>
              <a:r>
                <a:rPr lang="en-US" sz="7200" b="1" dirty="0">
                  <a:ln w="12700">
                    <a:solidFill>
                      <a:schemeClr val="tx1"/>
                    </a:solidFill>
                  </a:ln>
                  <a:solidFill>
                    <a:srgbClr val="FFFF00"/>
                  </a:solidFill>
                </a:rPr>
                <a:t>how am I to know</a:t>
              </a:r>
              <a:r>
                <a:rPr lang="en-US" sz="7200" b="1" dirty="0">
                  <a:ln w="12700">
                    <a:solidFill>
                      <a:schemeClr val="tx1"/>
                    </a:solidFill>
                  </a:ln>
                  <a:solidFill>
                    <a:srgbClr val="FFFFFF"/>
                  </a:solidFill>
                </a:rPr>
                <a:t> that I shall possess it?”</a:t>
              </a:r>
            </a:p>
            <a:p>
              <a:pPr algn="ctr"/>
              <a:r>
                <a:rPr lang="en-US" sz="8000" b="1" dirty="0">
                  <a:ln w="12700">
                    <a:solidFill>
                      <a:schemeClr val="tx1"/>
                    </a:solidFill>
                  </a:ln>
                  <a:solidFill>
                    <a:srgbClr val="FFFFFF"/>
                  </a:solidFill>
                </a:rPr>
                <a:t>Genesis 15:8</a:t>
              </a:r>
            </a:p>
          </p:txBody>
        </p:sp>
        <p:sp>
          <p:nvSpPr>
            <p:cNvPr id="7" name="TextBox 7">
              <a:extLst>
                <a:ext uri="{FF2B5EF4-FFF2-40B4-BE49-F238E27FC236}">
                  <a16:creationId xmlns:a16="http://schemas.microsoft.com/office/drawing/2014/main" id="{046C3196-91F9-36D2-C3BD-1E527BECAF2E}"/>
                </a:ext>
              </a:extLst>
            </p:cNvPr>
            <p:cNvSpPr txBox="1"/>
            <p:nvPr/>
          </p:nvSpPr>
          <p:spPr>
            <a:xfrm>
              <a:off x="0" y="-38100"/>
              <a:ext cx="4274726" cy="1926108"/>
            </a:xfrm>
            <a:prstGeom prst="rect">
              <a:avLst/>
            </a:prstGeom>
          </p:spPr>
          <p:txBody>
            <a:bodyPr lIns="50800" tIns="50800" rIns="50800" bIns="50800" rtlCol="0" anchor="ctr"/>
            <a:lstStyle/>
            <a:p>
              <a:pPr algn="ctr">
                <a:lnSpc>
                  <a:spcPts val="2659"/>
                </a:lnSpc>
                <a:spcBef>
                  <a:spcPct val="0"/>
                </a:spcBef>
              </a:pPr>
              <a:endParaRPr/>
            </a:p>
          </p:txBody>
        </p:sp>
      </p:grpSp>
      <p:sp>
        <p:nvSpPr>
          <p:cNvPr id="8" name="TextBox 8">
            <a:extLst>
              <a:ext uri="{FF2B5EF4-FFF2-40B4-BE49-F238E27FC236}">
                <a16:creationId xmlns:a16="http://schemas.microsoft.com/office/drawing/2014/main" id="{43507503-0543-3B78-573B-31D469036EEB}"/>
              </a:ext>
            </a:extLst>
          </p:cNvPr>
          <p:cNvSpPr txBox="1"/>
          <p:nvPr/>
        </p:nvSpPr>
        <p:spPr>
          <a:xfrm>
            <a:off x="13030273" y="394335"/>
            <a:ext cx="4229027" cy="710352"/>
          </a:xfrm>
          <a:prstGeom prst="rect">
            <a:avLst/>
          </a:prstGeom>
        </p:spPr>
        <p:txBody>
          <a:bodyPr lIns="0" tIns="0" rIns="0" bIns="0" rtlCol="0" anchor="t">
            <a:spAutoFit/>
          </a:bodyPr>
          <a:lstStyle/>
          <a:p>
            <a:pPr marL="0" lvl="0" indent="0" algn="r">
              <a:lnSpc>
                <a:spcPts val="5471"/>
              </a:lnSpc>
              <a:spcBef>
                <a:spcPct val="0"/>
              </a:spcBef>
            </a:pPr>
            <a:r>
              <a:rPr lang="en-US" sz="3908">
                <a:solidFill>
                  <a:srgbClr val="FFFEF7"/>
                </a:solidFill>
                <a:latin typeface="Perandory"/>
                <a:ea typeface="Perandory"/>
                <a:cs typeface="Perandory"/>
                <a:sym typeface="Perandory"/>
              </a:rPr>
              <a:t>AB</a:t>
            </a:r>
            <a:r>
              <a:rPr lang="en-US" sz="3908" u="none" strike="noStrike">
                <a:solidFill>
                  <a:srgbClr val="FFFEF7"/>
                </a:solidFill>
                <a:latin typeface="Perandory"/>
                <a:ea typeface="Perandory"/>
                <a:cs typeface="Perandory"/>
                <a:sym typeface="Perandory"/>
              </a:rPr>
              <a:t>RAHAM'S FAITH</a:t>
            </a:r>
          </a:p>
        </p:txBody>
      </p:sp>
    </p:spTree>
    <p:extLst>
      <p:ext uri="{BB962C8B-B14F-4D97-AF65-F5344CB8AC3E}">
        <p14:creationId xmlns:p14="http://schemas.microsoft.com/office/powerpoint/2010/main" val="35078313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D728F47-7783-D8E2-83B6-1234F70503CA}"/>
            </a:ext>
          </a:extLst>
        </p:cNvPr>
        <p:cNvGrpSpPr/>
        <p:nvPr/>
      </p:nvGrpSpPr>
      <p:grpSpPr>
        <a:xfrm>
          <a:off x="0" y="0"/>
          <a:ext cx="0" cy="0"/>
          <a:chOff x="0" y="0"/>
          <a:chExt cx="0" cy="0"/>
        </a:xfrm>
      </p:grpSpPr>
      <p:sp>
        <p:nvSpPr>
          <p:cNvPr id="2055" name="Rectangle 2054">
            <a:extLst>
              <a:ext uri="{FF2B5EF4-FFF2-40B4-BE49-F238E27FC236}">
                <a16:creationId xmlns:a16="http://schemas.microsoft.com/office/drawing/2014/main" id="{C01A7C8E-ABF6-013D-0267-9A91C0791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2286" y="0"/>
            <a:ext cx="18283428" cy="10287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050" name="Picture 2" descr="PPT - Covenants in the Ancient Near East PowerPoint Presentation, free  download - ID:244265">
            <a:extLst>
              <a:ext uri="{FF2B5EF4-FFF2-40B4-BE49-F238E27FC236}">
                <a16:creationId xmlns:a16="http://schemas.microsoft.com/office/drawing/2014/main" id="{05C7305A-13E0-7753-0362-1AC01DA34F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20052" b="4962"/>
          <a:stretch>
            <a:fillRect/>
          </a:stretch>
        </p:blipFill>
        <p:spPr bwMode="auto">
          <a:xfrm>
            <a:off x="20" y="1923"/>
            <a:ext cx="18287980" cy="102850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04336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73143E-A8BE-B9B2-7820-C6C3A00C5194}"/>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17CC2EE8-2600-397D-DFB7-FCE358C0AD5D}"/>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r="-121"/>
            </a:stretch>
          </a:blipFill>
        </p:spPr>
        <p:txBody>
          <a:bodyPr/>
          <a:lstStyle/>
          <a:p>
            <a:endParaRPr lang="en-US"/>
          </a:p>
        </p:txBody>
      </p:sp>
      <p:sp>
        <p:nvSpPr>
          <p:cNvPr id="3" name="AutoShape 3">
            <a:extLst>
              <a:ext uri="{FF2B5EF4-FFF2-40B4-BE49-F238E27FC236}">
                <a16:creationId xmlns:a16="http://schemas.microsoft.com/office/drawing/2014/main" id="{EF08CAF4-68A5-8ACC-155C-DC96734E64AF}"/>
              </a:ext>
            </a:extLst>
          </p:cNvPr>
          <p:cNvSpPr/>
          <p:nvPr/>
        </p:nvSpPr>
        <p:spPr>
          <a:xfrm flipV="1">
            <a:off x="1038225" y="518160"/>
            <a:ext cx="0" cy="510540"/>
          </a:xfrm>
          <a:prstGeom prst="line">
            <a:avLst/>
          </a:prstGeom>
          <a:ln w="19050" cap="flat">
            <a:solidFill>
              <a:srgbClr val="FFFEF7"/>
            </a:solidFill>
            <a:prstDash val="solid"/>
            <a:headEnd type="none" w="sm" len="sm"/>
            <a:tailEnd type="none" w="sm" len="sm"/>
          </a:ln>
        </p:spPr>
        <p:txBody>
          <a:bodyPr/>
          <a:lstStyle/>
          <a:p>
            <a:endParaRPr lang="en-US"/>
          </a:p>
        </p:txBody>
      </p:sp>
      <p:sp>
        <p:nvSpPr>
          <p:cNvPr id="4" name="Freeform 4">
            <a:extLst>
              <a:ext uri="{FF2B5EF4-FFF2-40B4-BE49-F238E27FC236}">
                <a16:creationId xmlns:a16="http://schemas.microsoft.com/office/drawing/2014/main" id="{54FDCD70-26FF-C162-1069-4FA33C96387B}"/>
              </a:ext>
            </a:extLst>
          </p:cNvPr>
          <p:cNvSpPr/>
          <p:nvPr/>
        </p:nvSpPr>
        <p:spPr>
          <a:xfrm>
            <a:off x="1274651" y="518160"/>
            <a:ext cx="994627" cy="510540"/>
          </a:xfrm>
          <a:custGeom>
            <a:avLst/>
            <a:gdLst/>
            <a:ahLst/>
            <a:cxnLst/>
            <a:rect l="l" t="t" r="r" b="b"/>
            <a:pathLst>
              <a:path w="994627" h="510540">
                <a:moveTo>
                  <a:pt x="0" y="0"/>
                </a:moveTo>
                <a:lnTo>
                  <a:pt x="994627" y="0"/>
                </a:lnTo>
                <a:lnTo>
                  <a:pt x="994627" y="510540"/>
                </a:lnTo>
                <a:lnTo>
                  <a:pt x="0" y="510540"/>
                </a:lnTo>
                <a:lnTo>
                  <a:pt x="0" y="0"/>
                </a:lnTo>
                <a:close/>
              </a:path>
            </a:pathLst>
          </a:custGeom>
          <a:blipFill>
            <a:blip r:embed="rId3"/>
            <a:stretch>
              <a:fillRect/>
            </a:stretch>
          </a:blipFill>
        </p:spPr>
        <p:txBody>
          <a:bodyPr/>
          <a:lstStyle/>
          <a:p>
            <a:endParaRPr lang="en-US"/>
          </a:p>
        </p:txBody>
      </p:sp>
      <p:grpSp>
        <p:nvGrpSpPr>
          <p:cNvPr id="5" name="Group 5">
            <a:extLst>
              <a:ext uri="{FF2B5EF4-FFF2-40B4-BE49-F238E27FC236}">
                <a16:creationId xmlns:a16="http://schemas.microsoft.com/office/drawing/2014/main" id="{ABC87A47-C51C-EF9E-0776-0D24DD9D4D9A}"/>
              </a:ext>
            </a:extLst>
          </p:cNvPr>
          <p:cNvGrpSpPr/>
          <p:nvPr/>
        </p:nvGrpSpPr>
        <p:grpSpPr>
          <a:xfrm>
            <a:off x="1028700" y="2089770"/>
            <a:ext cx="16230600" cy="7168530"/>
            <a:chOff x="0" y="0"/>
            <a:chExt cx="4274726" cy="1888008"/>
          </a:xfrm>
        </p:grpSpPr>
        <p:sp>
          <p:nvSpPr>
            <p:cNvPr id="6" name="Freeform 6">
              <a:extLst>
                <a:ext uri="{FF2B5EF4-FFF2-40B4-BE49-F238E27FC236}">
                  <a16:creationId xmlns:a16="http://schemas.microsoft.com/office/drawing/2014/main" id="{87B71A79-07F6-72B2-7594-B84CA8E0FF5F}"/>
                </a:ext>
              </a:extLst>
            </p:cNvPr>
            <p:cNvSpPr/>
            <p:nvPr/>
          </p:nvSpPr>
          <p:spPr>
            <a:xfrm>
              <a:off x="0" y="0"/>
              <a:ext cx="4274726" cy="1888008"/>
            </a:xfrm>
            <a:custGeom>
              <a:avLst/>
              <a:gdLst/>
              <a:ahLst/>
              <a:cxnLst/>
              <a:rect l="l" t="t" r="r" b="b"/>
              <a:pathLst>
                <a:path w="4274726" h="1888008">
                  <a:moveTo>
                    <a:pt x="24327" y="0"/>
                  </a:moveTo>
                  <a:lnTo>
                    <a:pt x="4250399" y="0"/>
                  </a:lnTo>
                  <a:cubicBezTo>
                    <a:pt x="4263834" y="0"/>
                    <a:pt x="4274726" y="10891"/>
                    <a:pt x="4274726" y="24327"/>
                  </a:cubicBezTo>
                  <a:lnTo>
                    <a:pt x="4274726" y="1863681"/>
                  </a:lnTo>
                  <a:cubicBezTo>
                    <a:pt x="4274726" y="1877117"/>
                    <a:pt x="4263834" y="1888008"/>
                    <a:pt x="4250399" y="1888008"/>
                  </a:cubicBezTo>
                  <a:lnTo>
                    <a:pt x="24327" y="1888008"/>
                  </a:lnTo>
                  <a:cubicBezTo>
                    <a:pt x="10891" y="1888008"/>
                    <a:pt x="0" y="1877117"/>
                    <a:pt x="0" y="1863681"/>
                  </a:cubicBezTo>
                  <a:lnTo>
                    <a:pt x="0" y="24327"/>
                  </a:lnTo>
                  <a:cubicBezTo>
                    <a:pt x="0" y="10891"/>
                    <a:pt x="10891" y="0"/>
                    <a:pt x="24327" y="0"/>
                  </a:cubicBezTo>
                  <a:close/>
                </a:path>
              </a:pathLst>
            </a:custGeom>
            <a:solidFill>
              <a:srgbClr val="FFFEF7">
                <a:alpha val="52941"/>
              </a:srgbClr>
            </a:solidFill>
          </p:spPr>
          <p:txBody>
            <a:bodyPr/>
            <a:lstStyle/>
            <a:p>
              <a:pPr marL="1371600" indent="-1371600">
                <a:buAutoNum type="romanUcPeriod"/>
              </a:pPr>
              <a:r>
                <a:rPr lang="en-US" sz="8000" b="1" dirty="0"/>
                <a:t>Ancient Covenants of Promise  </a:t>
              </a:r>
            </a:p>
            <a:p>
              <a:pPr marL="1143000" indent="-1143000">
                <a:buAutoNum type="alphaLcPeriod"/>
              </a:pPr>
              <a:endParaRPr lang="en-US" sz="6000" b="1" dirty="0"/>
            </a:p>
            <a:p>
              <a:pPr marL="1143000" indent="-1143000">
                <a:buAutoNum type="alphaLcPeriod"/>
              </a:pPr>
              <a:r>
                <a:rPr lang="en-US" sz="6000" b="1" dirty="0"/>
                <a:t>Identify the parties involved</a:t>
              </a:r>
            </a:p>
            <a:p>
              <a:pPr marL="1143000" indent="-1143000">
                <a:buAutoNum type="alphaLcPeriod"/>
              </a:pPr>
              <a:r>
                <a:rPr lang="en-US" sz="6000" b="1" dirty="0"/>
                <a:t>Detail expectations and assurances</a:t>
              </a:r>
            </a:p>
            <a:p>
              <a:endParaRPr lang="en-US" sz="6000" b="1" dirty="0"/>
            </a:p>
            <a:p>
              <a:r>
                <a:rPr lang="en-US" sz="6000" b="1" dirty="0"/>
                <a:t>		*He doesn’t understand God’s timeline</a:t>
              </a:r>
            </a:p>
          </p:txBody>
        </p:sp>
        <p:sp>
          <p:nvSpPr>
            <p:cNvPr id="7" name="TextBox 7">
              <a:extLst>
                <a:ext uri="{FF2B5EF4-FFF2-40B4-BE49-F238E27FC236}">
                  <a16:creationId xmlns:a16="http://schemas.microsoft.com/office/drawing/2014/main" id="{2AA7952A-03C9-42CB-EEF3-A5217F991F12}"/>
                </a:ext>
              </a:extLst>
            </p:cNvPr>
            <p:cNvSpPr txBox="1"/>
            <p:nvPr/>
          </p:nvSpPr>
          <p:spPr>
            <a:xfrm>
              <a:off x="0" y="-38100"/>
              <a:ext cx="4274726" cy="1926108"/>
            </a:xfrm>
            <a:prstGeom prst="rect">
              <a:avLst/>
            </a:prstGeom>
          </p:spPr>
          <p:txBody>
            <a:bodyPr lIns="50800" tIns="50800" rIns="50800" bIns="50800" rtlCol="0" anchor="ctr"/>
            <a:lstStyle/>
            <a:p>
              <a:pPr algn="ctr">
                <a:lnSpc>
                  <a:spcPts val="2659"/>
                </a:lnSpc>
                <a:spcBef>
                  <a:spcPct val="0"/>
                </a:spcBef>
              </a:pPr>
              <a:endParaRPr/>
            </a:p>
          </p:txBody>
        </p:sp>
      </p:grpSp>
      <p:sp>
        <p:nvSpPr>
          <p:cNvPr id="8" name="TextBox 8">
            <a:extLst>
              <a:ext uri="{FF2B5EF4-FFF2-40B4-BE49-F238E27FC236}">
                <a16:creationId xmlns:a16="http://schemas.microsoft.com/office/drawing/2014/main" id="{C591DBA8-EDFD-E4D5-3D98-C9BEBDF53789}"/>
              </a:ext>
            </a:extLst>
          </p:cNvPr>
          <p:cNvSpPr txBox="1"/>
          <p:nvPr/>
        </p:nvSpPr>
        <p:spPr>
          <a:xfrm>
            <a:off x="13030273" y="394335"/>
            <a:ext cx="4229027" cy="710352"/>
          </a:xfrm>
          <a:prstGeom prst="rect">
            <a:avLst/>
          </a:prstGeom>
        </p:spPr>
        <p:txBody>
          <a:bodyPr lIns="0" tIns="0" rIns="0" bIns="0" rtlCol="0" anchor="t">
            <a:spAutoFit/>
          </a:bodyPr>
          <a:lstStyle/>
          <a:p>
            <a:pPr marL="0" lvl="0" indent="0" algn="r">
              <a:lnSpc>
                <a:spcPts val="5471"/>
              </a:lnSpc>
              <a:spcBef>
                <a:spcPct val="0"/>
              </a:spcBef>
            </a:pPr>
            <a:r>
              <a:rPr lang="en-US" sz="3908">
                <a:solidFill>
                  <a:srgbClr val="FFFEF7"/>
                </a:solidFill>
                <a:latin typeface="Perandory"/>
                <a:ea typeface="Perandory"/>
                <a:cs typeface="Perandory"/>
                <a:sym typeface="Perandory"/>
              </a:rPr>
              <a:t>AB</a:t>
            </a:r>
            <a:r>
              <a:rPr lang="en-US" sz="3908" u="none" strike="noStrike">
                <a:solidFill>
                  <a:srgbClr val="FFFEF7"/>
                </a:solidFill>
                <a:latin typeface="Perandory"/>
                <a:ea typeface="Perandory"/>
                <a:cs typeface="Perandory"/>
                <a:sym typeface="Perandory"/>
              </a:rPr>
              <a:t>RAHAM'S FAITH</a:t>
            </a:r>
          </a:p>
        </p:txBody>
      </p:sp>
    </p:spTree>
    <p:extLst>
      <p:ext uri="{BB962C8B-B14F-4D97-AF65-F5344CB8AC3E}">
        <p14:creationId xmlns:p14="http://schemas.microsoft.com/office/powerpoint/2010/main" val="34621674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90B482-0AC9-CC8F-68AF-3FC99857B0BD}"/>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6D4FF18F-2556-B36F-C989-0E11568434F5}"/>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r="-121"/>
            </a:stretch>
          </a:blipFill>
        </p:spPr>
        <p:txBody>
          <a:bodyPr/>
          <a:lstStyle/>
          <a:p>
            <a:endParaRPr lang="en-US"/>
          </a:p>
        </p:txBody>
      </p:sp>
      <p:sp>
        <p:nvSpPr>
          <p:cNvPr id="3" name="AutoShape 3">
            <a:extLst>
              <a:ext uri="{FF2B5EF4-FFF2-40B4-BE49-F238E27FC236}">
                <a16:creationId xmlns:a16="http://schemas.microsoft.com/office/drawing/2014/main" id="{68B4C1C8-979C-6059-35D9-0F8D6A6A0A10}"/>
              </a:ext>
            </a:extLst>
          </p:cNvPr>
          <p:cNvSpPr/>
          <p:nvPr/>
        </p:nvSpPr>
        <p:spPr>
          <a:xfrm flipV="1">
            <a:off x="1038225" y="518160"/>
            <a:ext cx="0" cy="510540"/>
          </a:xfrm>
          <a:prstGeom prst="line">
            <a:avLst/>
          </a:prstGeom>
          <a:ln w="19050" cap="flat">
            <a:solidFill>
              <a:srgbClr val="FFFEF7"/>
            </a:solidFill>
            <a:prstDash val="solid"/>
            <a:headEnd type="none" w="sm" len="sm"/>
            <a:tailEnd type="none" w="sm" len="sm"/>
          </a:ln>
        </p:spPr>
        <p:txBody>
          <a:bodyPr/>
          <a:lstStyle/>
          <a:p>
            <a:endParaRPr lang="en-US"/>
          </a:p>
        </p:txBody>
      </p:sp>
      <p:sp>
        <p:nvSpPr>
          <p:cNvPr id="4" name="Freeform 4">
            <a:extLst>
              <a:ext uri="{FF2B5EF4-FFF2-40B4-BE49-F238E27FC236}">
                <a16:creationId xmlns:a16="http://schemas.microsoft.com/office/drawing/2014/main" id="{69E1F3BC-2930-9B4A-9021-4979D0356BB8}"/>
              </a:ext>
            </a:extLst>
          </p:cNvPr>
          <p:cNvSpPr/>
          <p:nvPr/>
        </p:nvSpPr>
        <p:spPr>
          <a:xfrm>
            <a:off x="1274651" y="518160"/>
            <a:ext cx="994627" cy="510540"/>
          </a:xfrm>
          <a:custGeom>
            <a:avLst/>
            <a:gdLst/>
            <a:ahLst/>
            <a:cxnLst/>
            <a:rect l="l" t="t" r="r" b="b"/>
            <a:pathLst>
              <a:path w="994627" h="510540">
                <a:moveTo>
                  <a:pt x="0" y="0"/>
                </a:moveTo>
                <a:lnTo>
                  <a:pt x="994627" y="0"/>
                </a:lnTo>
                <a:lnTo>
                  <a:pt x="994627" y="510540"/>
                </a:lnTo>
                <a:lnTo>
                  <a:pt x="0" y="510540"/>
                </a:lnTo>
                <a:lnTo>
                  <a:pt x="0" y="0"/>
                </a:lnTo>
                <a:close/>
              </a:path>
            </a:pathLst>
          </a:custGeom>
          <a:blipFill>
            <a:blip r:embed="rId3"/>
            <a:stretch>
              <a:fillRect/>
            </a:stretch>
          </a:blipFill>
        </p:spPr>
        <p:txBody>
          <a:bodyPr/>
          <a:lstStyle/>
          <a:p>
            <a:endParaRPr lang="en-US"/>
          </a:p>
        </p:txBody>
      </p:sp>
      <p:grpSp>
        <p:nvGrpSpPr>
          <p:cNvPr id="5" name="Group 5">
            <a:extLst>
              <a:ext uri="{FF2B5EF4-FFF2-40B4-BE49-F238E27FC236}">
                <a16:creationId xmlns:a16="http://schemas.microsoft.com/office/drawing/2014/main" id="{EB21A48D-DCEB-C6F3-13C7-25AD08D4B4AC}"/>
              </a:ext>
            </a:extLst>
          </p:cNvPr>
          <p:cNvGrpSpPr/>
          <p:nvPr/>
        </p:nvGrpSpPr>
        <p:grpSpPr>
          <a:xfrm>
            <a:off x="1028700" y="2089770"/>
            <a:ext cx="16230600" cy="7168530"/>
            <a:chOff x="0" y="0"/>
            <a:chExt cx="4274726" cy="1888008"/>
          </a:xfrm>
        </p:grpSpPr>
        <p:sp>
          <p:nvSpPr>
            <p:cNvPr id="6" name="Freeform 6">
              <a:extLst>
                <a:ext uri="{FF2B5EF4-FFF2-40B4-BE49-F238E27FC236}">
                  <a16:creationId xmlns:a16="http://schemas.microsoft.com/office/drawing/2014/main" id="{B93759BD-CA07-D47B-BCEB-14C2128871F3}"/>
                </a:ext>
              </a:extLst>
            </p:cNvPr>
            <p:cNvSpPr/>
            <p:nvPr/>
          </p:nvSpPr>
          <p:spPr>
            <a:xfrm>
              <a:off x="0" y="0"/>
              <a:ext cx="4274726" cy="1888008"/>
            </a:xfrm>
            <a:custGeom>
              <a:avLst/>
              <a:gdLst/>
              <a:ahLst/>
              <a:cxnLst/>
              <a:rect l="l" t="t" r="r" b="b"/>
              <a:pathLst>
                <a:path w="4274726" h="1888008">
                  <a:moveTo>
                    <a:pt x="24327" y="0"/>
                  </a:moveTo>
                  <a:lnTo>
                    <a:pt x="4250399" y="0"/>
                  </a:lnTo>
                  <a:cubicBezTo>
                    <a:pt x="4263834" y="0"/>
                    <a:pt x="4274726" y="10891"/>
                    <a:pt x="4274726" y="24327"/>
                  </a:cubicBezTo>
                  <a:lnTo>
                    <a:pt x="4274726" y="1863681"/>
                  </a:lnTo>
                  <a:cubicBezTo>
                    <a:pt x="4274726" y="1877117"/>
                    <a:pt x="4263834" y="1888008"/>
                    <a:pt x="4250399" y="1888008"/>
                  </a:cubicBezTo>
                  <a:lnTo>
                    <a:pt x="24327" y="1888008"/>
                  </a:lnTo>
                  <a:cubicBezTo>
                    <a:pt x="10891" y="1888008"/>
                    <a:pt x="0" y="1877117"/>
                    <a:pt x="0" y="1863681"/>
                  </a:cubicBezTo>
                  <a:lnTo>
                    <a:pt x="0" y="24327"/>
                  </a:lnTo>
                  <a:cubicBezTo>
                    <a:pt x="0" y="10891"/>
                    <a:pt x="10891" y="0"/>
                    <a:pt x="24327" y="0"/>
                  </a:cubicBezTo>
                  <a:close/>
                </a:path>
              </a:pathLst>
            </a:custGeom>
            <a:solidFill>
              <a:srgbClr val="FFFEF7">
                <a:alpha val="52941"/>
              </a:srgbClr>
            </a:solidFill>
          </p:spPr>
          <p:txBody>
            <a:bodyPr/>
            <a:lstStyle/>
            <a:p>
              <a:pPr marL="1371600" indent="-1371600">
                <a:buAutoNum type="romanUcPeriod"/>
              </a:pPr>
              <a:r>
                <a:rPr lang="en-US" sz="8000" b="1" dirty="0"/>
                <a:t>Ancient Covenants of Promise  </a:t>
              </a:r>
            </a:p>
            <a:p>
              <a:pPr marL="1143000" indent="-1143000">
                <a:buAutoNum type="alphaLcPeriod"/>
              </a:pPr>
              <a:endParaRPr lang="en-US" sz="6000" b="1" dirty="0"/>
            </a:p>
            <a:p>
              <a:pPr marL="1143000" indent="-1143000">
                <a:buAutoNum type="alphaLcPeriod"/>
              </a:pPr>
              <a:r>
                <a:rPr lang="en-US" sz="6000" b="1" dirty="0"/>
                <a:t>Identify the parties involved</a:t>
              </a:r>
            </a:p>
            <a:p>
              <a:pPr marL="1143000" indent="-1143000">
                <a:buAutoNum type="alphaLcPeriod"/>
              </a:pPr>
              <a:r>
                <a:rPr lang="en-US" sz="6000" b="1" dirty="0"/>
                <a:t>Detail expectations and assurances</a:t>
              </a:r>
            </a:p>
            <a:p>
              <a:endParaRPr lang="en-US" sz="6000" b="1" dirty="0"/>
            </a:p>
            <a:p>
              <a:r>
                <a:rPr lang="en-US" sz="6000" b="1" dirty="0"/>
                <a:t>		*He doesn’t understand God’s timeline</a:t>
              </a:r>
            </a:p>
            <a:p>
              <a:r>
                <a:rPr lang="en-US" sz="6000" b="1" dirty="0"/>
                <a:t>		*He needs help with his unbelief</a:t>
              </a:r>
            </a:p>
          </p:txBody>
        </p:sp>
        <p:sp>
          <p:nvSpPr>
            <p:cNvPr id="7" name="TextBox 7">
              <a:extLst>
                <a:ext uri="{FF2B5EF4-FFF2-40B4-BE49-F238E27FC236}">
                  <a16:creationId xmlns:a16="http://schemas.microsoft.com/office/drawing/2014/main" id="{84ECE262-92E4-D7DC-A3F1-494BD089B648}"/>
                </a:ext>
              </a:extLst>
            </p:cNvPr>
            <p:cNvSpPr txBox="1"/>
            <p:nvPr/>
          </p:nvSpPr>
          <p:spPr>
            <a:xfrm>
              <a:off x="0" y="-38100"/>
              <a:ext cx="4274726" cy="1926108"/>
            </a:xfrm>
            <a:prstGeom prst="rect">
              <a:avLst/>
            </a:prstGeom>
          </p:spPr>
          <p:txBody>
            <a:bodyPr lIns="50800" tIns="50800" rIns="50800" bIns="50800" rtlCol="0" anchor="ctr"/>
            <a:lstStyle/>
            <a:p>
              <a:pPr algn="ctr">
                <a:lnSpc>
                  <a:spcPts val="2659"/>
                </a:lnSpc>
                <a:spcBef>
                  <a:spcPct val="0"/>
                </a:spcBef>
              </a:pPr>
              <a:endParaRPr/>
            </a:p>
          </p:txBody>
        </p:sp>
      </p:grpSp>
      <p:sp>
        <p:nvSpPr>
          <p:cNvPr id="8" name="TextBox 8">
            <a:extLst>
              <a:ext uri="{FF2B5EF4-FFF2-40B4-BE49-F238E27FC236}">
                <a16:creationId xmlns:a16="http://schemas.microsoft.com/office/drawing/2014/main" id="{D524CD5C-9C9C-4D72-C744-3377833B0313}"/>
              </a:ext>
            </a:extLst>
          </p:cNvPr>
          <p:cNvSpPr txBox="1"/>
          <p:nvPr/>
        </p:nvSpPr>
        <p:spPr>
          <a:xfrm>
            <a:off x="13030273" y="394335"/>
            <a:ext cx="4229027" cy="710352"/>
          </a:xfrm>
          <a:prstGeom prst="rect">
            <a:avLst/>
          </a:prstGeom>
        </p:spPr>
        <p:txBody>
          <a:bodyPr lIns="0" tIns="0" rIns="0" bIns="0" rtlCol="0" anchor="t">
            <a:spAutoFit/>
          </a:bodyPr>
          <a:lstStyle/>
          <a:p>
            <a:pPr marL="0" lvl="0" indent="0" algn="r">
              <a:lnSpc>
                <a:spcPts val="5471"/>
              </a:lnSpc>
              <a:spcBef>
                <a:spcPct val="0"/>
              </a:spcBef>
            </a:pPr>
            <a:r>
              <a:rPr lang="en-US" sz="3908">
                <a:solidFill>
                  <a:srgbClr val="FFFEF7"/>
                </a:solidFill>
                <a:latin typeface="Perandory"/>
                <a:ea typeface="Perandory"/>
                <a:cs typeface="Perandory"/>
                <a:sym typeface="Perandory"/>
              </a:rPr>
              <a:t>AB</a:t>
            </a:r>
            <a:r>
              <a:rPr lang="en-US" sz="3908" u="none" strike="noStrike">
                <a:solidFill>
                  <a:srgbClr val="FFFEF7"/>
                </a:solidFill>
                <a:latin typeface="Perandory"/>
                <a:ea typeface="Perandory"/>
                <a:cs typeface="Perandory"/>
                <a:sym typeface="Perandory"/>
              </a:rPr>
              <a:t>RAHAM'S FAITH</a:t>
            </a:r>
          </a:p>
        </p:txBody>
      </p:sp>
    </p:spTree>
    <p:extLst>
      <p:ext uri="{BB962C8B-B14F-4D97-AF65-F5344CB8AC3E}">
        <p14:creationId xmlns:p14="http://schemas.microsoft.com/office/powerpoint/2010/main" val="15586317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E100BD-B335-8C48-4D80-02E13B3A5348}"/>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CF4E1D4D-3A22-1F38-2B2C-458F5B460D2D}"/>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r="-121"/>
            </a:stretch>
          </a:blipFill>
        </p:spPr>
        <p:txBody>
          <a:bodyPr/>
          <a:lstStyle/>
          <a:p>
            <a:endParaRPr lang="en-US"/>
          </a:p>
        </p:txBody>
      </p:sp>
      <p:sp>
        <p:nvSpPr>
          <p:cNvPr id="3" name="AutoShape 3">
            <a:extLst>
              <a:ext uri="{FF2B5EF4-FFF2-40B4-BE49-F238E27FC236}">
                <a16:creationId xmlns:a16="http://schemas.microsoft.com/office/drawing/2014/main" id="{41ECB5F5-DA17-389D-694D-5AD5E3D1CE29}"/>
              </a:ext>
            </a:extLst>
          </p:cNvPr>
          <p:cNvSpPr/>
          <p:nvPr/>
        </p:nvSpPr>
        <p:spPr>
          <a:xfrm flipV="1">
            <a:off x="1038225" y="518160"/>
            <a:ext cx="0" cy="510540"/>
          </a:xfrm>
          <a:prstGeom prst="line">
            <a:avLst/>
          </a:prstGeom>
          <a:ln w="19050" cap="flat">
            <a:solidFill>
              <a:srgbClr val="FFFEF7"/>
            </a:solidFill>
            <a:prstDash val="solid"/>
            <a:headEnd type="none" w="sm" len="sm"/>
            <a:tailEnd type="none" w="sm" len="sm"/>
          </a:ln>
        </p:spPr>
        <p:txBody>
          <a:bodyPr/>
          <a:lstStyle/>
          <a:p>
            <a:endParaRPr lang="en-US"/>
          </a:p>
        </p:txBody>
      </p:sp>
      <p:sp>
        <p:nvSpPr>
          <p:cNvPr id="4" name="Freeform 4">
            <a:extLst>
              <a:ext uri="{FF2B5EF4-FFF2-40B4-BE49-F238E27FC236}">
                <a16:creationId xmlns:a16="http://schemas.microsoft.com/office/drawing/2014/main" id="{E06AE4DE-3326-A51A-5967-D35B2D8B5571}"/>
              </a:ext>
            </a:extLst>
          </p:cNvPr>
          <p:cNvSpPr/>
          <p:nvPr/>
        </p:nvSpPr>
        <p:spPr>
          <a:xfrm>
            <a:off x="1274651" y="518160"/>
            <a:ext cx="994627" cy="510540"/>
          </a:xfrm>
          <a:custGeom>
            <a:avLst/>
            <a:gdLst/>
            <a:ahLst/>
            <a:cxnLst/>
            <a:rect l="l" t="t" r="r" b="b"/>
            <a:pathLst>
              <a:path w="994627" h="510540">
                <a:moveTo>
                  <a:pt x="0" y="0"/>
                </a:moveTo>
                <a:lnTo>
                  <a:pt x="994627" y="0"/>
                </a:lnTo>
                <a:lnTo>
                  <a:pt x="994627" y="510540"/>
                </a:lnTo>
                <a:lnTo>
                  <a:pt x="0" y="510540"/>
                </a:lnTo>
                <a:lnTo>
                  <a:pt x="0" y="0"/>
                </a:lnTo>
                <a:close/>
              </a:path>
            </a:pathLst>
          </a:custGeom>
          <a:blipFill>
            <a:blip r:embed="rId3"/>
            <a:stretch>
              <a:fillRect/>
            </a:stretch>
          </a:blipFill>
        </p:spPr>
        <p:txBody>
          <a:bodyPr/>
          <a:lstStyle/>
          <a:p>
            <a:endParaRPr lang="en-US"/>
          </a:p>
        </p:txBody>
      </p:sp>
      <p:grpSp>
        <p:nvGrpSpPr>
          <p:cNvPr id="5" name="Group 5">
            <a:extLst>
              <a:ext uri="{FF2B5EF4-FFF2-40B4-BE49-F238E27FC236}">
                <a16:creationId xmlns:a16="http://schemas.microsoft.com/office/drawing/2014/main" id="{77E60A0C-4F3A-819D-7245-F3B1DC93DCFC}"/>
              </a:ext>
            </a:extLst>
          </p:cNvPr>
          <p:cNvGrpSpPr/>
          <p:nvPr/>
        </p:nvGrpSpPr>
        <p:grpSpPr>
          <a:xfrm>
            <a:off x="1028700" y="2089770"/>
            <a:ext cx="16230600" cy="7168530"/>
            <a:chOff x="0" y="0"/>
            <a:chExt cx="4274726" cy="1888008"/>
          </a:xfrm>
        </p:grpSpPr>
        <p:sp>
          <p:nvSpPr>
            <p:cNvPr id="6" name="Freeform 6">
              <a:extLst>
                <a:ext uri="{FF2B5EF4-FFF2-40B4-BE49-F238E27FC236}">
                  <a16:creationId xmlns:a16="http://schemas.microsoft.com/office/drawing/2014/main" id="{6055F9BF-1FFF-3685-2C0F-4F24DB28CD39}"/>
                </a:ext>
              </a:extLst>
            </p:cNvPr>
            <p:cNvSpPr/>
            <p:nvPr/>
          </p:nvSpPr>
          <p:spPr>
            <a:xfrm>
              <a:off x="0" y="0"/>
              <a:ext cx="4274726" cy="1888008"/>
            </a:xfrm>
            <a:custGeom>
              <a:avLst/>
              <a:gdLst/>
              <a:ahLst/>
              <a:cxnLst/>
              <a:rect l="l" t="t" r="r" b="b"/>
              <a:pathLst>
                <a:path w="4274726" h="1888008">
                  <a:moveTo>
                    <a:pt x="24327" y="0"/>
                  </a:moveTo>
                  <a:lnTo>
                    <a:pt x="4250399" y="0"/>
                  </a:lnTo>
                  <a:cubicBezTo>
                    <a:pt x="4263834" y="0"/>
                    <a:pt x="4274726" y="10891"/>
                    <a:pt x="4274726" y="24327"/>
                  </a:cubicBezTo>
                  <a:lnTo>
                    <a:pt x="4274726" y="1863681"/>
                  </a:lnTo>
                  <a:cubicBezTo>
                    <a:pt x="4274726" y="1877117"/>
                    <a:pt x="4263834" y="1888008"/>
                    <a:pt x="4250399" y="1888008"/>
                  </a:cubicBezTo>
                  <a:lnTo>
                    <a:pt x="24327" y="1888008"/>
                  </a:lnTo>
                  <a:cubicBezTo>
                    <a:pt x="10891" y="1888008"/>
                    <a:pt x="0" y="1877117"/>
                    <a:pt x="0" y="1863681"/>
                  </a:cubicBezTo>
                  <a:lnTo>
                    <a:pt x="0" y="24327"/>
                  </a:lnTo>
                  <a:cubicBezTo>
                    <a:pt x="0" y="10891"/>
                    <a:pt x="10891" y="0"/>
                    <a:pt x="24327" y="0"/>
                  </a:cubicBezTo>
                  <a:close/>
                </a:path>
              </a:pathLst>
            </a:custGeom>
            <a:solidFill>
              <a:srgbClr val="FFFEF7">
                <a:alpha val="52941"/>
              </a:srgbClr>
            </a:solidFill>
            <a:ln>
              <a:solidFill>
                <a:schemeClr val="tx1"/>
              </a:solidFill>
            </a:ln>
          </p:spPr>
          <p:txBody>
            <a:bodyPr/>
            <a:lstStyle/>
            <a:p>
              <a:pPr algn="ctr"/>
              <a:r>
                <a:rPr lang="en-US" sz="7200" b="1" dirty="0">
                  <a:ln w="12700">
                    <a:solidFill>
                      <a:schemeClr val="tx1"/>
                    </a:solidFill>
                  </a:ln>
                  <a:solidFill>
                    <a:srgbClr val="FFFFFF"/>
                  </a:solidFill>
                </a:rPr>
                <a:t>  </a:t>
              </a:r>
            </a:p>
            <a:p>
              <a:pPr algn="ctr"/>
              <a:endParaRPr lang="en-US" sz="7200" b="1" dirty="0">
                <a:ln w="12700">
                  <a:solidFill>
                    <a:schemeClr val="tx1"/>
                  </a:solidFill>
                </a:ln>
                <a:solidFill>
                  <a:srgbClr val="FFFFFF"/>
                </a:solidFill>
              </a:endParaRPr>
            </a:p>
            <a:p>
              <a:pPr algn="ctr"/>
              <a:endParaRPr lang="en-US" sz="7200" b="1" dirty="0">
                <a:ln w="12700">
                  <a:solidFill>
                    <a:schemeClr val="tx1"/>
                  </a:solidFill>
                </a:ln>
                <a:solidFill>
                  <a:srgbClr val="FFFFFF"/>
                </a:solidFill>
              </a:endParaRPr>
            </a:p>
            <a:p>
              <a:pPr algn="ctr"/>
              <a:r>
                <a:rPr lang="en-US" sz="8000" b="1" dirty="0">
                  <a:ln w="12700">
                    <a:solidFill>
                      <a:schemeClr val="tx1"/>
                    </a:solidFill>
                  </a:ln>
                  <a:solidFill>
                    <a:srgbClr val="FFFFFF"/>
                  </a:solidFill>
                </a:rPr>
                <a:t>Mark 9:24</a:t>
              </a:r>
            </a:p>
          </p:txBody>
        </p:sp>
        <p:sp>
          <p:nvSpPr>
            <p:cNvPr id="7" name="TextBox 7">
              <a:extLst>
                <a:ext uri="{FF2B5EF4-FFF2-40B4-BE49-F238E27FC236}">
                  <a16:creationId xmlns:a16="http://schemas.microsoft.com/office/drawing/2014/main" id="{71B5C529-266C-BE8F-F1B3-E961520634AA}"/>
                </a:ext>
              </a:extLst>
            </p:cNvPr>
            <p:cNvSpPr txBox="1"/>
            <p:nvPr/>
          </p:nvSpPr>
          <p:spPr>
            <a:xfrm>
              <a:off x="0" y="-38100"/>
              <a:ext cx="4274726" cy="1926108"/>
            </a:xfrm>
            <a:prstGeom prst="rect">
              <a:avLst/>
            </a:prstGeom>
          </p:spPr>
          <p:txBody>
            <a:bodyPr lIns="50800" tIns="50800" rIns="50800" bIns="50800" rtlCol="0" anchor="ctr"/>
            <a:lstStyle/>
            <a:p>
              <a:pPr algn="ctr">
                <a:lnSpc>
                  <a:spcPts val="2659"/>
                </a:lnSpc>
                <a:spcBef>
                  <a:spcPct val="0"/>
                </a:spcBef>
              </a:pPr>
              <a:endParaRPr/>
            </a:p>
          </p:txBody>
        </p:sp>
      </p:grpSp>
      <p:sp>
        <p:nvSpPr>
          <p:cNvPr id="8" name="TextBox 8">
            <a:extLst>
              <a:ext uri="{FF2B5EF4-FFF2-40B4-BE49-F238E27FC236}">
                <a16:creationId xmlns:a16="http://schemas.microsoft.com/office/drawing/2014/main" id="{08F40CD9-F7E5-BB34-7393-C8418CC7F59E}"/>
              </a:ext>
            </a:extLst>
          </p:cNvPr>
          <p:cNvSpPr txBox="1"/>
          <p:nvPr/>
        </p:nvSpPr>
        <p:spPr>
          <a:xfrm>
            <a:off x="13030273" y="394335"/>
            <a:ext cx="4229027" cy="710352"/>
          </a:xfrm>
          <a:prstGeom prst="rect">
            <a:avLst/>
          </a:prstGeom>
        </p:spPr>
        <p:txBody>
          <a:bodyPr lIns="0" tIns="0" rIns="0" bIns="0" rtlCol="0" anchor="t">
            <a:spAutoFit/>
          </a:bodyPr>
          <a:lstStyle/>
          <a:p>
            <a:pPr marL="0" lvl="0" indent="0" algn="r">
              <a:lnSpc>
                <a:spcPts val="5471"/>
              </a:lnSpc>
              <a:spcBef>
                <a:spcPct val="0"/>
              </a:spcBef>
            </a:pPr>
            <a:r>
              <a:rPr lang="en-US" sz="3908">
                <a:solidFill>
                  <a:srgbClr val="FFFEF7"/>
                </a:solidFill>
                <a:latin typeface="Perandory"/>
                <a:ea typeface="Perandory"/>
                <a:cs typeface="Perandory"/>
                <a:sym typeface="Perandory"/>
              </a:rPr>
              <a:t>AB</a:t>
            </a:r>
            <a:r>
              <a:rPr lang="en-US" sz="3908" u="none" strike="noStrike">
                <a:solidFill>
                  <a:srgbClr val="FFFEF7"/>
                </a:solidFill>
                <a:latin typeface="Perandory"/>
                <a:ea typeface="Perandory"/>
                <a:cs typeface="Perandory"/>
                <a:sym typeface="Perandory"/>
              </a:rPr>
              <a:t>RAHAM'S FAITH</a:t>
            </a:r>
          </a:p>
        </p:txBody>
      </p:sp>
    </p:spTree>
    <p:extLst>
      <p:ext uri="{BB962C8B-B14F-4D97-AF65-F5344CB8AC3E}">
        <p14:creationId xmlns:p14="http://schemas.microsoft.com/office/powerpoint/2010/main" val="16540071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84D8DF-050E-0C37-54E2-509420A5BD35}"/>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5EA15513-2E29-D507-5055-F9DF3273134A}"/>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r="-121"/>
            </a:stretch>
          </a:blipFill>
        </p:spPr>
        <p:txBody>
          <a:bodyPr/>
          <a:lstStyle/>
          <a:p>
            <a:endParaRPr lang="en-US"/>
          </a:p>
        </p:txBody>
      </p:sp>
      <p:sp>
        <p:nvSpPr>
          <p:cNvPr id="3" name="AutoShape 3">
            <a:extLst>
              <a:ext uri="{FF2B5EF4-FFF2-40B4-BE49-F238E27FC236}">
                <a16:creationId xmlns:a16="http://schemas.microsoft.com/office/drawing/2014/main" id="{826F99EA-C67F-A8F1-0E4E-E5A0C8F9A0DB}"/>
              </a:ext>
            </a:extLst>
          </p:cNvPr>
          <p:cNvSpPr/>
          <p:nvPr/>
        </p:nvSpPr>
        <p:spPr>
          <a:xfrm flipV="1">
            <a:off x="1038225" y="518160"/>
            <a:ext cx="0" cy="510540"/>
          </a:xfrm>
          <a:prstGeom prst="line">
            <a:avLst/>
          </a:prstGeom>
          <a:ln w="19050" cap="flat">
            <a:solidFill>
              <a:srgbClr val="FFFEF7"/>
            </a:solidFill>
            <a:prstDash val="solid"/>
            <a:headEnd type="none" w="sm" len="sm"/>
            <a:tailEnd type="none" w="sm" len="sm"/>
          </a:ln>
        </p:spPr>
        <p:txBody>
          <a:bodyPr/>
          <a:lstStyle/>
          <a:p>
            <a:endParaRPr lang="en-US"/>
          </a:p>
        </p:txBody>
      </p:sp>
      <p:sp>
        <p:nvSpPr>
          <p:cNvPr id="4" name="Freeform 4">
            <a:extLst>
              <a:ext uri="{FF2B5EF4-FFF2-40B4-BE49-F238E27FC236}">
                <a16:creationId xmlns:a16="http://schemas.microsoft.com/office/drawing/2014/main" id="{800056CE-8825-E7D5-E722-09B8E3948296}"/>
              </a:ext>
            </a:extLst>
          </p:cNvPr>
          <p:cNvSpPr/>
          <p:nvPr/>
        </p:nvSpPr>
        <p:spPr>
          <a:xfrm>
            <a:off x="1274651" y="518160"/>
            <a:ext cx="994627" cy="510540"/>
          </a:xfrm>
          <a:custGeom>
            <a:avLst/>
            <a:gdLst/>
            <a:ahLst/>
            <a:cxnLst/>
            <a:rect l="l" t="t" r="r" b="b"/>
            <a:pathLst>
              <a:path w="994627" h="510540">
                <a:moveTo>
                  <a:pt x="0" y="0"/>
                </a:moveTo>
                <a:lnTo>
                  <a:pt x="994627" y="0"/>
                </a:lnTo>
                <a:lnTo>
                  <a:pt x="994627" y="510540"/>
                </a:lnTo>
                <a:lnTo>
                  <a:pt x="0" y="510540"/>
                </a:lnTo>
                <a:lnTo>
                  <a:pt x="0" y="0"/>
                </a:lnTo>
                <a:close/>
              </a:path>
            </a:pathLst>
          </a:custGeom>
          <a:blipFill>
            <a:blip r:embed="rId3"/>
            <a:stretch>
              <a:fillRect/>
            </a:stretch>
          </a:blipFill>
        </p:spPr>
        <p:txBody>
          <a:bodyPr/>
          <a:lstStyle/>
          <a:p>
            <a:endParaRPr lang="en-US"/>
          </a:p>
        </p:txBody>
      </p:sp>
      <p:grpSp>
        <p:nvGrpSpPr>
          <p:cNvPr id="5" name="Group 5">
            <a:extLst>
              <a:ext uri="{FF2B5EF4-FFF2-40B4-BE49-F238E27FC236}">
                <a16:creationId xmlns:a16="http://schemas.microsoft.com/office/drawing/2014/main" id="{D6F8E115-1FE5-1DBB-FFC9-E904DE2F2B43}"/>
              </a:ext>
            </a:extLst>
          </p:cNvPr>
          <p:cNvGrpSpPr/>
          <p:nvPr/>
        </p:nvGrpSpPr>
        <p:grpSpPr>
          <a:xfrm>
            <a:off x="1028700" y="2089770"/>
            <a:ext cx="16230600" cy="7168530"/>
            <a:chOff x="0" y="0"/>
            <a:chExt cx="4274726" cy="1888008"/>
          </a:xfrm>
        </p:grpSpPr>
        <p:sp>
          <p:nvSpPr>
            <p:cNvPr id="6" name="Freeform 6">
              <a:extLst>
                <a:ext uri="{FF2B5EF4-FFF2-40B4-BE49-F238E27FC236}">
                  <a16:creationId xmlns:a16="http://schemas.microsoft.com/office/drawing/2014/main" id="{21AED33D-6466-0B59-02F3-06432168196F}"/>
                </a:ext>
              </a:extLst>
            </p:cNvPr>
            <p:cNvSpPr/>
            <p:nvPr/>
          </p:nvSpPr>
          <p:spPr>
            <a:xfrm>
              <a:off x="0" y="0"/>
              <a:ext cx="4274726" cy="1888008"/>
            </a:xfrm>
            <a:custGeom>
              <a:avLst/>
              <a:gdLst/>
              <a:ahLst/>
              <a:cxnLst/>
              <a:rect l="l" t="t" r="r" b="b"/>
              <a:pathLst>
                <a:path w="4274726" h="1888008">
                  <a:moveTo>
                    <a:pt x="24327" y="0"/>
                  </a:moveTo>
                  <a:lnTo>
                    <a:pt x="4250399" y="0"/>
                  </a:lnTo>
                  <a:cubicBezTo>
                    <a:pt x="4263834" y="0"/>
                    <a:pt x="4274726" y="10891"/>
                    <a:pt x="4274726" y="24327"/>
                  </a:cubicBezTo>
                  <a:lnTo>
                    <a:pt x="4274726" y="1863681"/>
                  </a:lnTo>
                  <a:cubicBezTo>
                    <a:pt x="4274726" y="1877117"/>
                    <a:pt x="4263834" y="1888008"/>
                    <a:pt x="4250399" y="1888008"/>
                  </a:cubicBezTo>
                  <a:lnTo>
                    <a:pt x="24327" y="1888008"/>
                  </a:lnTo>
                  <a:cubicBezTo>
                    <a:pt x="10891" y="1888008"/>
                    <a:pt x="0" y="1877117"/>
                    <a:pt x="0" y="1863681"/>
                  </a:cubicBezTo>
                  <a:lnTo>
                    <a:pt x="0" y="24327"/>
                  </a:lnTo>
                  <a:cubicBezTo>
                    <a:pt x="0" y="10891"/>
                    <a:pt x="10891" y="0"/>
                    <a:pt x="24327" y="0"/>
                  </a:cubicBezTo>
                  <a:close/>
                </a:path>
              </a:pathLst>
            </a:custGeom>
            <a:solidFill>
              <a:srgbClr val="FFFEF7">
                <a:alpha val="52941"/>
              </a:srgbClr>
            </a:solidFill>
            <a:ln>
              <a:solidFill>
                <a:schemeClr val="tx1"/>
              </a:solidFill>
            </a:ln>
          </p:spPr>
          <p:txBody>
            <a:bodyPr/>
            <a:lstStyle/>
            <a:p>
              <a:pPr algn="ctr"/>
              <a:r>
                <a:rPr lang="en-US" sz="7200" b="1" dirty="0">
                  <a:ln w="12700">
                    <a:solidFill>
                      <a:schemeClr val="tx1"/>
                    </a:solidFill>
                  </a:ln>
                  <a:solidFill>
                    <a:srgbClr val="FFFFFF"/>
                  </a:solidFill>
                </a:rPr>
                <a:t>  </a:t>
              </a:r>
              <a:r>
                <a:rPr lang="en-US" sz="6600" b="1" dirty="0">
                  <a:ln w="12700">
                    <a:solidFill>
                      <a:schemeClr val="tx1"/>
                    </a:solidFill>
                  </a:ln>
                  <a:solidFill>
                    <a:srgbClr val="FFFFFF"/>
                  </a:solidFill>
                </a:rPr>
                <a:t>He said to him, “Bring me a heifer three years old, a female goat three years old, a ram three years old, a turtledove, and a young pigeon.”  </a:t>
              </a:r>
            </a:p>
            <a:p>
              <a:pPr algn="ctr"/>
              <a:endParaRPr lang="en-US" sz="6600" b="1" dirty="0">
                <a:ln w="12700">
                  <a:solidFill>
                    <a:schemeClr val="tx1"/>
                  </a:solidFill>
                </a:ln>
                <a:solidFill>
                  <a:srgbClr val="FFFFFF"/>
                </a:solidFill>
              </a:endParaRPr>
            </a:p>
            <a:p>
              <a:pPr algn="ctr"/>
              <a:r>
                <a:rPr lang="en-US" sz="6600" b="1" dirty="0">
                  <a:ln w="12700">
                    <a:solidFill>
                      <a:schemeClr val="tx1"/>
                    </a:solidFill>
                  </a:ln>
                  <a:solidFill>
                    <a:srgbClr val="FFFFFF"/>
                  </a:solidFill>
                </a:rPr>
                <a:t>Genesis 15:9-11</a:t>
              </a:r>
            </a:p>
          </p:txBody>
        </p:sp>
        <p:sp>
          <p:nvSpPr>
            <p:cNvPr id="7" name="TextBox 7">
              <a:extLst>
                <a:ext uri="{FF2B5EF4-FFF2-40B4-BE49-F238E27FC236}">
                  <a16:creationId xmlns:a16="http://schemas.microsoft.com/office/drawing/2014/main" id="{A467B028-3B44-63E6-5792-227C64E7CB06}"/>
                </a:ext>
              </a:extLst>
            </p:cNvPr>
            <p:cNvSpPr txBox="1"/>
            <p:nvPr/>
          </p:nvSpPr>
          <p:spPr>
            <a:xfrm>
              <a:off x="0" y="-38100"/>
              <a:ext cx="4274726" cy="1926108"/>
            </a:xfrm>
            <a:prstGeom prst="rect">
              <a:avLst/>
            </a:prstGeom>
          </p:spPr>
          <p:txBody>
            <a:bodyPr lIns="50800" tIns="50800" rIns="50800" bIns="50800" rtlCol="0" anchor="ctr"/>
            <a:lstStyle/>
            <a:p>
              <a:pPr algn="ctr">
                <a:lnSpc>
                  <a:spcPts val="2659"/>
                </a:lnSpc>
                <a:spcBef>
                  <a:spcPct val="0"/>
                </a:spcBef>
              </a:pPr>
              <a:endParaRPr/>
            </a:p>
          </p:txBody>
        </p:sp>
      </p:grpSp>
      <p:sp>
        <p:nvSpPr>
          <p:cNvPr id="8" name="TextBox 8">
            <a:extLst>
              <a:ext uri="{FF2B5EF4-FFF2-40B4-BE49-F238E27FC236}">
                <a16:creationId xmlns:a16="http://schemas.microsoft.com/office/drawing/2014/main" id="{56E294D9-277F-A166-DA4E-0FC448B5E255}"/>
              </a:ext>
            </a:extLst>
          </p:cNvPr>
          <p:cNvSpPr txBox="1"/>
          <p:nvPr/>
        </p:nvSpPr>
        <p:spPr>
          <a:xfrm>
            <a:off x="13030273" y="394335"/>
            <a:ext cx="4229027" cy="710352"/>
          </a:xfrm>
          <a:prstGeom prst="rect">
            <a:avLst/>
          </a:prstGeom>
        </p:spPr>
        <p:txBody>
          <a:bodyPr lIns="0" tIns="0" rIns="0" bIns="0" rtlCol="0" anchor="t">
            <a:spAutoFit/>
          </a:bodyPr>
          <a:lstStyle/>
          <a:p>
            <a:pPr marL="0" lvl="0" indent="0" algn="r">
              <a:lnSpc>
                <a:spcPts val="5471"/>
              </a:lnSpc>
              <a:spcBef>
                <a:spcPct val="0"/>
              </a:spcBef>
            </a:pPr>
            <a:r>
              <a:rPr lang="en-US" sz="3908">
                <a:solidFill>
                  <a:srgbClr val="FFFEF7"/>
                </a:solidFill>
                <a:latin typeface="Perandory"/>
                <a:ea typeface="Perandory"/>
                <a:cs typeface="Perandory"/>
                <a:sym typeface="Perandory"/>
              </a:rPr>
              <a:t>AB</a:t>
            </a:r>
            <a:r>
              <a:rPr lang="en-US" sz="3908" u="none" strike="noStrike">
                <a:solidFill>
                  <a:srgbClr val="FFFEF7"/>
                </a:solidFill>
                <a:latin typeface="Perandory"/>
                <a:ea typeface="Perandory"/>
                <a:cs typeface="Perandory"/>
                <a:sym typeface="Perandory"/>
              </a:rPr>
              <a:t>RAHAM'S FAITH</a:t>
            </a:r>
          </a:p>
        </p:txBody>
      </p:sp>
    </p:spTree>
    <p:extLst>
      <p:ext uri="{BB962C8B-B14F-4D97-AF65-F5344CB8AC3E}">
        <p14:creationId xmlns:p14="http://schemas.microsoft.com/office/powerpoint/2010/main" val="13393535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B380DD-B7F1-F821-4E84-93C1F8043126}"/>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0060A3E8-E672-351D-F701-A284433969B1}"/>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r="-121"/>
            </a:stretch>
          </a:blipFill>
        </p:spPr>
        <p:txBody>
          <a:bodyPr/>
          <a:lstStyle/>
          <a:p>
            <a:endParaRPr lang="en-US"/>
          </a:p>
        </p:txBody>
      </p:sp>
      <p:sp>
        <p:nvSpPr>
          <p:cNvPr id="3" name="AutoShape 3">
            <a:extLst>
              <a:ext uri="{FF2B5EF4-FFF2-40B4-BE49-F238E27FC236}">
                <a16:creationId xmlns:a16="http://schemas.microsoft.com/office/drawing/2014/main" id="{9704C6AE-4F08-37FD-0AD4-04EDCF7F9023}"/>
              </a:ext>
            </a:extLst>
          </p:cNvPr>
          <p:cNvSpPr/>
          <p:nvPr/>
        </p:nvSpPr>
        <p:spPr>
          <a:xfrm flipV="1">
            <a:off x="1038225" y="518160"/>
            <a:ext cx="0" cy="510540"/>
          </a:xfrm>
          <a:prstGeom prst="line">
            <a:avLst/>
          </a:prstGeom>
          <a:ln w="19050" cap="flat">
            <a:solidFill>
              <a:srgbClr val="FFFEF7"/>
            </a:solidFill>
            <a:prstDash val="solid"/>
            <a:headEnd type="none" w="sm" len="sm"/>
            <a:tailEnd type="none" w="sm" len="sm"/>
          </a:ln>
        </p:spPr>
        <p:txBody>
          <a:bodyPr/>
          <a:lstStyle/>
          <a:p>
            <a:endParaRPr lang="en-US"/>
          </a:p>
        </p:txBody>
      </p:sp>
      <p:sp>
        <p:nvSpPr>
          <p:cNvPr id="4" name="Freeform 4">
            <a:extLst>
              <a:ext uri="{FF2B5EF4-FFF2-40B4-BE49-F238E27FC236}">
                <a16:creationId xmlns:a16="http://schemas.microsoft.com/office/drawing/2014/main" id="{E15E1F35-BF22-C381-5A13-3D5B509E4E14}"/>
              </a:ext>
            </a:extLst>
          </p:cNvPr>
          <p:cNvSpPr/>
          <p:nvPr/>
        </p:nvSpPr>
        <p:spPr>
          <a:xfrm>
            <a:off x="1274651" y="518160"/>
            <a:ext cx="994627" cy="510540"/>
          </a:xfrm>
          <a:custGeom>
            <a:avLst/>
            <a:gdLst/>
            <a:ahLst/>
            <a:cxnLst/>
            <a:rect l="l" t="t" r="r" b="b"/>
            <a:pathLst>
              <a:path w="994627" h="510540">
                <a:moveTo>
                  <a:pt x="0" y="0"/>
                </a:moveTo>
                <a:lnTo>
                  <a:pt x="994627" y="0"/>
                </a:lnTo>
                <a:lnTo>
                  <a:pt x="994627" y="510540"/>
                </a:lnTo>
                <a:lnTo>
                  <a:pt x="0" y="510540"/>
                </a:lnTo>
                <a:lnTo>
                  <a:pt x="0" y="0"/>
                </a:lnTo>
                <a:close/>
              </a:path>
            </a:pathLst>
          </a:custGeom>
          <a:blipFill>
            <a:blip r:embed="rId3"/>
            <a:stretch>
              <a:fillRect/>
            </a:stretch>
          </a:blipFill>
        </p:spPr>
        <p:txBody>
          <a:bodyPr/>
          <a:lstStyle/>
          <a:p>
            <a:endParaRPr lang="en-US"/>
          </a:p>
        </p:txBody>
      </p:sp>
      <p:grpSp>
        <p:nvGrpSpPr>
          <p:cNvPr id="5" name="Group 5">
            <a:extLst>
              <a:ext uri="{FF2B5EF4-FFF2-40B4-BE49-F238E27FC236}">
                <a16:creationId xmlns:a16="http://schemas.microsoft.com/office/drawing/2014/main" id="{3C473789-4F34-2E5E-FEC2-05A370C1DA54}"/>
              </a:ext>
            </a:extLst>
          </p:cNvPr>
          <p:cNvGrpSpPr/>
          <p:nvPr/>
        </p:nvGrpSpPr>
        <p:grpSpPr>
          <a:xfrm>
            <a:off x="1028700" y="2089770"/>
            <a:ext cx="16230600" cy="7168530"/>
            <a:chOff x="0" y="0"/>
            <a:chExt cx="4274726" cy="1888008"/>
          </a:xfrm>
        </p:grpSpPr>
        <p:sp>
          <p:nvSpPr>
            <p:cNvPr id="6" name="Freeform 6">
              <a:extLst>
                <a:ext uri="{FF2B5EF4-FFF2-40B4-BE49-F238E27FC236}">
                  <a16:creationId xmlns:a16="http://schemas.microsoft.com/office/drawing/2014/main" id="{31AF7C1F-8CAF-9607-0AA8-B4F8AE1A9CB8}"/>
                </a:ext>
              </a:extLst>
            </p:cNvPr>
            <p:cNvSpPr/>
            <p:nvPr/>
          </p:nvSpPr>
          <p:spPr>
            <a:xfrm>
              <a:off x="0" y="0"/>
              <a:ext cx="4274726" cy="1888008"/>
            </a:xfrm>
            <a:custGeom>
              <a:avLst/>
              <a:gdLst/>
              <a:ahLst/>
              <a:cxnLst/>
              <a:rect l="l" t="t" r="r" b="b"/>
              <a:pathLst>
                <a:path w="4274726" h="1888008">
                  <a:moveTo>
                    <a:pt x="24327" y="0"/>
                  </a:moveTo>
                  <a:lnTo>
                    <a:pt x="4250399" y="0"/>
                  </a:lnTo>
                  <a:cubicBezTo>
                    <a:pt x="4263834" y="0"/>
                    <a:pt x="4274726" y="10891"/>
                    <a:pt x="4274726" y="24327"/>
                  </a:cubicBezTo>
                  <a:lnTo>
                    <a:pt x="4274726" y="1863681"/>
                  </a:lnTo>
                  <a:cubicBezTo>
                    <a:pt x="4274726" y="1877117"/>
                    <a:pt x="4263834" y="1888008"/>
                    <a:pt x="4250399" y="1888008"/>
                  </a:cubicBezTo>
                  <a:lnTo>
                    <a:pt x="24327" y="1888008"/>
                  </a:lnTo>
                  <a:cubicBezTo>
                    <a:pt x="10891" y="1888008"/>
                    <a:pt x="0" y="1877117"/>
                    <a:pt x="0" y="1863681"/>
                  </a:cubicBezTo>
                  <a:lnTo>
                    <a:pt x="0" y="24327"/>
                  </a:lnTo>
                  <a:cubicBezTo>
                    <a:pt x="0" y="10891"/>
                    <a:pt x="10891" y="0"/>
                    <a:pt x="24327" y="0"/>
                  </a:cubicBezTo>
                  <a:close/>
                </a:path>
              </a:pathLst>
            </a:custGeom>
            <a:solidFill>
              <a:srgbClr val="FFFEF7">
                <a:alpha val="52941"/>
              </a:srgbClr>
            </a:solidFill>
            <a:ln>
              <a:solidFill>
                <a:schemeClr val="tx1"/>
              </a:solidFill>
            </a:ln>
          </p:spPr>
          <p:txBody>
            <a:bodyPr/>
            <a:lstStyle/>
            <a:p>
              <a:pPr algn="ctr"/>
              <a:r>
                <a:rPr lang="en-US" sz="7200" b="1" dirty="0">
                  <a:ln w="12700">
                    <a:solidFill>
                      <a:schemeClr val="tx1"/>
                    </a:solidFill>
                  </a:ln>
                  <a:solidFill>
                    <a:srgbClr val="FFFFFF"/>
                  </a:solidFill>
                </a:rPr>
                <a:t>  </a:t>
              </a:r>
              <a:r>
                <a:rPr lang="en-US" sz="6600" b="1" dirty="0">
                  <a:ln w="12700">
                    <a:solidFill>
                      <a:schemeClr val="tx1"/>
                    </a:solidFill>
                  </a:ln>
                  <a:solidFill>
                    <a:srgbClr val="FFFFFF"/>
                  </a:solidFill>
                </a:rPr>
                <a:t>And he brought him all these, cut them in half, and laid each half over against the other. But he did not cut the birds in half. And when birds of prey came down on the carcasses, Abram drove them away.</a:t>
              </a:r>
            </a:p>
            <a:p>
              <a:pPr algn="ctr"/>
              <a:endParaRPr lang="en-US" sz="6600" b="1" dirty="0">
                <a:ln w="12700">
                  <a:solidFill>
                    <a:schemeClr val="tx1"/>
                  </a:solidFill>
                </a:ln>
                <a:solidFill>
                  <a:srgbClr val="FFFFFF"/>
                </a:solidFill>
              </a:endParaRPr>
            </a:p>
            <a:p>
              <a:pPr algn="ctr"/>
              <a:r>
                <a:rPr lang="en-US" sz="6600" b="1" dirty="0">
                  <a:ln w="12700">
                    <a:solidFill>
                      <a:schemeClr val="tx1"/>
                    </a:solidFill>
                  </a:ln>
                  <a:solidFill>
                    <a:srgbClr val="FFFFFF"/>
                  </a:solidFill>
                </a:rPr>
                <a:t>Genesis 15:9-11</a:t>
              </a:r>
            </a:p>
          </p:txBody>
        </p:sp>
        <p:sp>
          <p:nvSpPr>
            <p:cNvPr id="7" name="TextBox 7">
              <a:extLst>
                <a:ext uri="{FF2B5EF4-FFF2-40B4-BE49-F238E27FC236}">
                  <a16:creationId xmlns:a16="http://schemas.microsoft.com/office/drawing/2014/main" id="{34CAFE02-D639-12DC-19CF-04493F3E09A1}"/>
                </a:ext>
              </a:extLst>
            </p:cNvPr>
            <p:cNvSpPr txBox="1"/>
            <p:nvPr/>
          </p:nvSpPr>
          <p:spPr>
            <a:xfrm>
              <a:off x="0" y="-38100"/>
              <a:ext cx="4274726" cy="1926108"/>
            </a:xfrm>
            <a:prstGeom prst="rect">
              <a:avLst/>
            </a:prstGeom>
          </p:spPr>
          <p:txBody>
            <a:bodyPr lIns="50800" tIns="50800" rIns="50800" bIns="50800" rtlCol="0" anchor="ctr"/>
            <a:lstStyle/>
            <a:p>
              <a:pPr algn="ctr">
                <a:lnSpc>
                  <a:spcPts val="2659"/>
                </a:lnSpc>
                <a:spcBef>
                  <a:spcPct val="0"/>
                </a:spcBef>
              </a:pPr>
              <a:endParaRPr/>
            </a:p>
          </p:txBody>
        </p:sp>
      </p:grpSp>
      <p:sp>
        <p:nvSpPr>
          <p:cNvPr id="8" name="TextBox 8">
            <a:extLst>
              <a:ext uri="{FF2B5EF4-FFF2-40B4-BE49-F238E27FC236}">
                <a16:creationId xmlns:a16="http://schemas.microsoft.com/office/drawing/2014/main" id="{D19F8FF0-99DC-BA72-0415-850EB91E965B}"/>
              </a:ext>
            </a:extLst>
          </p:cNvPr>
          <p:cNvSpPr txBox="1"/>
          <p:nvPr/>
        </p:nvSpPr>
        <p:spPr>
          <a:xfrm>
            <a:off x="13030273" y="394335"/>
            <a:ext cx="4229027" cy="710352"/>
          </a:xfrm>
          <a:prstGeom prst="rect">
            <a:avLst/>
          </a:prstGeom>
        </p:spPr>
        <p:txBody>
          <a:bodyPr lIns="0" tIns="0" rIns="0" bIns="0" rtlCol="0" anchor="t">
            <a:spAutoFit/>
          </a:bodyPr>
          <a:lstStyle/>
          <a:p>
            <a:pPr marL="0" lvl="0" indent="0" algn="r">
              <a:lnSpc>
                <a:spcPts val="5471"/>
              </a:lnSpc>
              <a:spcBef>
                <a:spcPct val="0"/>
              </a:spcBef>
            </a:pPr>
            <a:r>
              <a:rPr lang="en-US" sz="3908">
                <a:solidFill>
                  <a:srgbClr val="FFFEF7"/>
                </a:solidFill>
                <a:latin typeface="Perandory"/>
                <a:ea typeface="Perandory"/>
                <a:cs typeface="Perandory"/>
                <a:sym typeface="Perandory"/>
              </a:rPr>
              <a:t>AB</a:t>
            </a:r>
            <a:r>
              <a:rPr lang="en-US" sz="3908" u="none" strike="noStrike">
                <a:solidFill>
                  <a:srgbClr val="FFFEF7"/>
                </a:solidFill>
                <a:latin typeface="Perandory"/>
                <a:ea typeface="Perandory"/>
                <a:cs typeface="Perandory"/>
                <a:sym typeface="Perandory"/>
              </a:rPr>
              <a:t>RAHAM'S FAITH</a:t>
            </a:r>
          </a:p>
        </p:txBody>
      </p:sp>
    </p:spTree>
    <p:extLst>
      <p:ext uri="{BB962C8B-B14F-4D97-AF65-F5344CB8AC3E}">
        <p14:creationId xmlns:p14="http://schemas.microsoft.com/office/powerpoint/2010/main" val="16176276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9AA030-D2C0-EEDE-FBAF-691AEAC8F7EB}"/>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ABC07720-AAD6-ED00-08E2-75F7F49855B9}"/>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r="-121"/>
            </a:stretch>
          </a:blipFill>
        </p:spPr>
        <p:txBody>
          <a:bodyPr/>
          <a:lstStyle/>
          <a:p>
            <a:endParaRPr lang="en-US"/>
          </a:p>
        </p:txBody>
      </p:sp>
      <p:sp>
        <p:nvSpPr>
          <p:cNvPr id="3" name="AutoShape 3">
            <a:extLst>
              <a:ext uri="{FF2B5EF4-FFF2-40B4-BE49-F238E27FC236}">
                <a16:creationId xmlns:a16="http://schemas.microsoft.com/office/drawing/2014/main" id="{7C06D1E0-896E-0E68-6DB4-E95675880842}"/>
              </a:ext>
            </a:extLst>
          </p:cNvPr>
          <p:cNvSpPr/>
          <p:nvPr/>
        </p:nvSpPr>
        <p:spPr>
          <a:xfrm flipV="1">
            <a:off x="1038225" y="518160"/>
            <a:ext cx="0" cy="510540"/>
          </a:xfrm>
          <a:prstGeom prst="line">
            <a:avLst/>
          </a:prstGeom>
          <a:ln w="19050" cap="flat">
            <a:solidFill>
              <a:srgbClr val="FFFEF7"/>
            </a:solidFill>
            <a:prstDash val="solid"/>
            <a:headEnd type="none" w="sm" len="sm"/>
            <a:tailEnd type="none" w="sm" len="sm"/>
          </a:ln>
        </p:spPr>
        <p:txBody>
          <a:bodyPr/>
          <a:lstStyle/>
          <a:p>
            <a:endParaRPr lang="en-US"/>
          </a:p>
        </p:txBody>
      </p:sp>
      <p:sp>
        <p:nvSpPr>
          <p:cNvPr id="4" name="Freeform 4">
            <a:extLst>
              <a:ext uri="{FF2B5EF4-FFF2-40B4-BE49-F238E27FC236}">
                <a16:creationId xmlns:a16="http://schemas.microsoft.com/office/drawing/2014/main" id="{278C80A0-67E0-5944-D322-AC03A0D0DDEF}"/>
              </a:ext>
            </a:extLst>
          </p:cNvPr>
          <p:cNvSpPr/>
          <p:nvPr/>
        </p:nvSpPr>
        <p:spPr>
          <a:xfrm>
            <a:off x="1274651" y="518160"/>
            <a:ext cx="994627" cy="510540"/>
          </a:xfrm>
          <a:custGeom>
            <a:avLst/>
            <a:gdLst/>
            <a:ahLst/>
            <a:cxnLst/>
            <a:rect l="l" t="t" r="r" b="b"/>
            <a:pathLst>
              <a:path w="994627" h="510540">
                <a:moveTo>
                  <a:pt x="0" y="0"/>
                </a:moveTo>
                <a:lnTo>
                  <a:pt x="994627" y="0"/>
                </a:lnTo>
                <a:lnTo>
                  <a:pt x="994627" y="510540"/>
                </a:lnTo>
                <a:lnTo>
                  <a:pt x="0" y="510540"/>
                </a:lnTo>
                <a:lnTo>
                  <a:pt x="0" y="0"/>
                </a:lnTo>
                <a:close/>
              </a:path>
            </a:pathLst>
          </a:custGeom>
          <a:blipFill>
            <a:blip r:embed="rId3"/>
            <a:stretch>
              <a:fillRect/>
            </a:stretch>
          </a:blipFill>
        </p:spPr>
        <p:txBody>
          <a:bodyPr/>
          <a:lstStyle/>
          <a:p>
            <a:endParaRPr lang="en-US"/>
          </a:p>
        </p:txBody>
      </p:sp>
      <p:sp>
        <p:nvSpPr>
          <p:cNvPr id="5" name="TextBox 5">
            <a:extLst>
              <a:ext uri="{FF2B5EF4-FFF2-40B4-BE49-F238E27FC236}">
                <a16:creationId xmlns:a16="http://schemas.microsoft.com/office/drawing/2014/main" id="{D1BEF7D7-4533-F19D-A676-483ED07C3F20}"/>
              </a:ext>
            </a:extLst>
          </p:cNvPr>
          <p:cNvSpPr txBox="1"/>
          <p:nvPr/>
        </p:nvSpPr>
        <p:spPr>
          <a:xfrm>
            <a:off x="1038225" y="2409825"/>
            <a:ext cx="16411572" cy="2503699"/>
          </a:xfrm>
          <a:prstGeom prst="rect">
            <a:avLst/>
          </a:prstGeom>
        </p:spPr>
        <p:txBody>
          <a:bodyPr wrap="square" lIns="0" tIns="0" rIns="0" bIns="0" rtlCol="0" anchor="t">
            <a:spAutoFit/>
          </a:bodyPr>
          <a:lstStyle/>
          <a:p>
            <a:pPr marL="0" lvl="0" indent="0" algn="ctr">
              <a:lnSpc>
                <a:spcPts val="21000"/>
              </a:lnSpc>
              <a:spcBef>
                <a:spcPct val="0"/>
              </a:spcBef>
            </a:pPr>
            <a:r>
              <a:rPr lang="en-US" sz="15000" dirty="0">
                <a:solidFill>
                  <a:srgbClr val="E4E1C2"/>
                </a:solidFill>
                <a:latin typeface="Perandory"/>
                <a:ea typeface="Perandory"/>
                <a:cs typeface="Perandory"/>
                <a:sym typeface="Perandory"/>
              </a:rPr>
              <a:t>Covenant of Faith</a:t>
            </a:r>
            <a:endParaRPr lang="en-US" sz="15000" u="none" strike="noStrike" dirty="0">
              <a:solidFill>
                <a:srgbClr val="E4E1C2"/>
              </a:solidFill>
              <a:latin typeface="Perandory"/>
              <a:ea typeface="Perandory"/>
              <a:cs typeface="Perandory"/>
              <a:sym typeface="Perandory"/>
            </a:endParaRPr>
          </a:p>
        </p:txBody>
      </p:sp>
      <p:sp>
        <p:nvSpPr>
          <p:cNvPr id="6" name="TextBox 6">
            <a:extLst>
              <a:ext uri="{FF2B5EF4-FFF2-40B4-BE49-F238E27FC236}">
                <a16:creationId xmlns:a16="http://schemas.microsoft.com/office/drawing/2014/main" id="{8EBBC1E8-5FAC-F79E-FB8A-9609333B75A4}"/>
              </a:ext>
            </a:extLst>
          </p:cNvPr>
          <p:cNvSpPr txBox="1"/>
          <p:nvPr/>
        </p:nvSpPr>
        <p:spPr>
          <a:xfrm>
            <a:off x="4419600" y="7606569"/>
            <a:ext cx="8094619" cy="1251881"/>
          </a:xfrm>
          <a:prstGeom prst="rect">
            <a:avLst/>
          </a:prstGeom>
        </p:spPr>
        <p:txBody>
          <a:bodyPr lIns="0" tIns="0" rIns="0" bIns="0" rtlCol="0" anchor="t">
            <a:spAutoFit/>
          </a:bodyPr>
          <a:lstStyle/>
          <a:p>
            <a:pPr marL="0" lvl="0" indent="0" algn="ctr">
              <a:lnSpc>
                <a:spcPts val="10500"/>
              </a:lnSpc>
              <a:spcBef>
                <a:spcPct val="0"/>
              </a:spcBef>
            </a:pPr>
            <a:r>
              <a:rPr lang="en-US" sz="7500" i="1" dirty="0">
                <a:solidFill>
                  <a:srgbClr val="E4E1C2"/>
                </a:solidFill>
                <a:latin typeface="Lora Italics"/>
                <a:ea typeface="Lora Italics"/>
                <a:cs typeface="Lora Italics"/>
                <a:sym typeface="Lora Italics"/>
              </a:rPr>
              <a:t>Genesis 15:7-21</a:t>
            </a:r>
          </a:p>
        </p:txBody>
      </p:sp>
    </p:spTree>
    <p:extLst>
      <p:ext uri="{BB962C8B-B14F-4D97-AF65-F5344CB8AC3E}">
        <p14:creationId xmlns:p14="http://schemas.microsoft.com/office/powerpoint/2010/main" val="27769042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20F153-5E7A-E320-6AEC-5DD28CA70095}"/>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8D055180-BDD2-C7B1-AA67-5F4E8425578C}"/>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r="-121"/>
            </a:stretch>
          </a:blipFill>
        </p:spPr>
        <p:txBody>
          <a:bodyPr/>
          <a:lstStyle/>
          <a:p>
            <a:endParaRPr lang="en-US"/>
          </a:p>
        </p:txBody>
      </p:sp>
      <p:sp>
        <p:nvSpPr>
          <p:cNvPr id="3" name="AutoShape 3">
            <a:extLst>
              <a:ext uri="{FF2B5EF4-FFF2-40B4-BE49-F238E27FC236}">
                <a16:creationId xmlns:a16="http://schemas.microsoft.com/office/drawing/2014/main" id="{746A0A37-45B3-8D29-8FA8-8D2E0F70DF9E}"/>
              </a:ext>
            </a:extLst>
          </p:cNvPr>
          <p:cNvSpPr/>
          <p:nvPr/>
        </p:nvSpPr>
        <p:spPr>
          <a:xfrm flipV="1">
            <a:off x="1038225" y="518160"/>
            <a:ext cx="0" cy="510540"/>
          </a:xfrm>
          <a:prstGeom prst="line">
            <a:avLst/>
          </a:prstGeom>
          <a:ln w="19050" cap="flat">
            <a:solidFill>
              <a:srgbClr val="FFFEF7"/>
            </a:solidFill>
            <a:prstDash val="solid"/>
            <a:headEnd type="none" w="sm" len="sm"/>
            <a:tailEnd type="none" w="sm" len="sm"/>
          </a:ln>
        </p:spPr>
        <p:txBody>
          <a:bodyPr/>
          <a:lstStyle/>
          <a:p>
            <a:endParaRPr lang="en-US"/>
          </a:p>
        </p:txBody>
      </p:sp>
      <p:sp>
        <p:nvSpPr>
          <p:cNvPr id="4" name="Freeform 4">
            <a:extLst>
              <a:ext uri="{FF2B5EF4-FFF2-40B4-BE49-F238E27FC236}">
                <a16:creationId xmlns:a16="http://schemas.microsoft.com/office/drawing/2014/main" id="{C62DFF39-AB80-5B32-763F-D71BD884DEC2}"/>
              </a:ext>
            </a:extLst>
          </p:cNvPr>
          <p:cNvSpPr/>
          <p:nvPr/>
        </p:nvSpPr>
        <p:spPr>
          <a:xfrm>
            <a:off x="1274651" y="518160"/>
            <a:ext cx="994627" cy="510540"/>
          </a:xfrm>
          <a:custGeom>
            <a:avLst/>
            <a:gdLst/>
            <a:ahLst/>
            <a:cxnLst/>
            <a:rect l="l" t="t" r="r" b="b"/>
            <a:pathLst>
              <a:path w="994627" h="510540">
                <a:moveTo>
                  <a:pt x="0" y="0"/>
                </a:moveTo>
                <a:lnTo>
                  <a:pt x="994627" y="0"/>
                </a:lnTo>
                <a:lnTo>
                  <a:pt x="994627" y="510540"/>
                </a:lnTo>
                <a:lnTo>
                  <a:pt x="0" y="510540"/>
                </a:lnTo>
                <a:lnTo>
                  <a:pt x="0" y="0"/>
                </a:lnTo>
                <a:close/>
              </a:path>
            </a:pathLst>
          </a:custGeom>
          <a:blipFill>
            <a:blip r:embed="rId3"/>
            <a:stretch>
              <a:fillRect/>
            </a:stretch>
          </a:blipFill>
        </p:spPr>
        <p:txBody>
          <a:bodyPr/>
          <a:lstStyle/>
          <a:p>
            <a:endParaRPr lang="en-US"/>
          </a:p>
        </p:txBody>
      </p:sp>
      <p:grpSp>
        <p:nvGrpSpPr>
          <p:cNvPr id="5" name="Group 5">
            <a:extLst>
              <a:ext uri="{FF2B5EF4-FFF2-40B4-BE49-F238E27FC236}">
                <a16:creationId xmlns:a16="http://schemas.microsoft.com/office/drawing/2014/main" id="{40711A8A-4FBF-9BC5-FF85-1C0C34224B80}"/>
              </a:ext>
            </a:extLst>
          </p:cNvPr>
          <p:cNvGrpSpPr/>
          <p:nvPr/>
        </p:nvGrpSpPr>
        <p:grpSpPr>
          <a:xfrm>
            <a:off x="1028700" y="2089770"/>
            <a:ext cx="16230600" cy="7168530"/>
            <a:chOff x="0" y="0"/>
            <a:chExt cx="4274726" cy="1888008"/>
          </a:xfrm>
        </p:grpSpPr>
        <p:sp>
          <p:nvSpPr>
            <p:cNvPr id="6" name="Freeform 6">
              <a:extLst>
                <a:ext uri="{FF2B5EF4-FFF2-40B4-BE49-F238E27FC236}">
                  <a16:creationId xmlns:a16="http://schemas.microsoft.com/office/drawing/2014/main" id="{2B87984B-5D1B-1221-0587-0869A2694721}"/>
                </a:ext>
              </a:extLst>
            </p:cNvPr>
            <p:cNvSpPr/>
            <p:nvPr/>
          </p:nvSpPr>
          <p:spPr>
            <a:xfrm>
              <a:off x="0" y="0"/>
              <a:ext cx="4274726" cy="1888008"/>
            </a:xfrm>
            <a:custGeom>
              <a:avLst/>
              <a:gdLst/>
              <a:ahLst/>
              <a:cxnLst/>
              <a:rect l="l" t="t" r="r" b="b"/>
              <a:pathLst>
                <a:path w="4274726" h="1888008">
                  <a:moveTo>
                    <a:pt x="24327" y="0"/>
                  </a:moveTo>
                  <a:lnTo>
                    <a:pt x="4250399" y="0"/>
                  </a:lnTo>
                  <a:cubicBezTo>
                    <a:pt x="4263834" y="0"/>
                    <a:pt x="4274726" y="10891"/>
                    <a:pt x="4274726" y="24327"/>
                  </a:cubicBezTo>
                  <a:lnTo>
                    <a:pt x="4274726" y="1863681"/>
                  </a:lnTo>
                  <a:cubicBezTo>
                    <a:pt x="4274726" y="1877117"/>
                    <a:pt x="4263834" y="1888008"/>
                    <a:pt x="4250399" y="1888008"/>
                  </a:cubicBezTo>
                  <a:lnTo>
                    <a:pt x="24327" y="1888008"/>
                  </a:lnTo>
                  <a:cubicBezTo>
                    <a:pt x="10891" y="1888008"/>
                    <a:pt x="0" y="1877117"/>
                    <a:pt x="0" y="1863681"/>
                  </a:cubicBezTo>
                  <a:lnTo>
                    <a:pt x="0" y="24327"/>
                  </a:lnTo>
                  <a:cubicBezTo>
                    <a:pt x="0" y="10891"/>
                    <a:pt x="10891" y="0"/>
                    <a:pt x="24327" y="0"/>
                  </a:cubicBezTo>
                  <a:close/>
                </a:path>
              </a:pathLst>
            </a:custGeom>
            <a:solidFill>
              <a:srgbClr val="FFFEF7">
                <a:alpha val="52941"/>
              </a:srgbClr>
            </a:solidFill>
          </p:spPr>
          <p:txBody>
            <a:bodyPr/>
            <a:lstStyle/>
            <a:p>
              <a:pPr marL="1371600" indent="-1371600">
                <a:buAutoNum type="romanUcPeriod"/>
              </a:pPr>
              <a:r>
                <a:rPr lang="en-US" sz="8000" b="1" dirty="0"/>
                <a:t>Ancient Covenants of Promise  </a:t>
              </a:r>
            </a:p>
            <a:p>
              <a:pPr marL="1143000" indent="-1143000">
                <a:buAutoNum type="alphaLcPeriod"/>
              </a:pPr>
              <a:endParaRPr lang="en-US" sz="6000" b="1" dirty="0"/>
            </a:p>
            <a:p>
              <a:pPr marL="1143000" indent="-1143000">
                <a:buAutoNum type="alphaLcPeriod"/>
              </a:pPr>
              <a:r>
                <a:rPr lang="en-US" sz="6000" b="1" dirty="0"/>
                <a:t>Identify the parties involved</a:t>
              </a:r>
            </a:p>
            <a:p>
              <a:pPr marL="1143000" indent="-1143000">
                <a:buAutoNum type="alphaLcPeriod"/>
              </a:pPr>
              <a:r>
                <a:rPr lang="en-US" sz="6000" b="1" dirty="0"/>
                <a:t>Detail expectations and assurances</a:t>
              </a:r>
            </a:p>
            <a:p>
              <a:pPr marL="1143000" indent="-1143000">
                <a:buAutoNum type="alphaLcPeriod"/>
              </a:pPr>
              <a:r>
                <a:rPr lang="en-US" sz="6000" b="1" dirty="0"/>
                <a:t>The Process of preparation</a:t>
              </a:r>
            </a:p>
          </p:txBody>
        </p:sp>
        <p:sp>
          <p:nvSpPr>
            <p:cNvPr id="7" name="TextBox 7">
              <a:extLst>
                <a:ext uri="{FF2B5EF4-FFF2-40B4-BE49-F238E27FC236}">
                  <a16:creationId xmlns:a16="http://schemas.microsoft.com/office/drawing/2014/main" id="{08160263-296C-AF45-000C-D2C2CFDE1DFA}"/>
                </a:ext>
              </a:extLst>
            </p:cNvPr>
            <p:cNvSpPr txBox="1"/>
            <p:nvPr/>
          </p:nvSpPr>
          <p:spPr>
            <a:xfrm>
              <a:off x="0" y="-38100"/>
              <a:ext cx="4274726" cy="1926108"/>
            </a:xfrm>
            <a:prstGeom prst="rect">
              <a:avLst/>
            </a:prstGeom>
          </p:spPr>
          <p:txBody>
            <a:bodyPr lIns="50800" tIns="50800" rIns="50800" bIns="50800" rtlCol="0" anchor="ctr"/>
            <a:lstStyle/>
            <a:p>
              <a:pPr algn="ctr">
                <a:lnSpc>
                  <a:spcPts val="2659"/>
                </a:lnSpc>
                <a:spcBef>
                  <a:spcPct val="0"/>
                </a:spcBef>
              </a:pPr>
              <a:endParaRPr/>
            </a:p>
          </p:txBody>
        </p:sp>
      </p:grpSp>
      <p:sp>
        <p:nvSpPr>
          <p:cNvPr id="8" name="TextBox 8">
            <a:extLst>
              <a:ext uri="{FF2B5EF4-FFF2-40B4-BE49-F238E27FC236}">
                <a16:creationId xmlns:a16="http://schemas.microsoft.com/office/drawing/2014/main" id="{23CDEAB0-A7A1-3E61-6543-1D307309EAFB}"/>
              </a:ext>
            </a:extLst>
          </p:cNvPr>
          <p:cNvSpPr txBox="1"/>
          <p:nvPr/>
        </p:nvSpPr>
        <p:spPr>
          <a:xfrm>
            <a:off x="13030273" y="394335"/>
            <a:ext cx="4229027" cy="710352"/>
          </a:xfrm>
          <a:prstGeom prst="rect">
            <a:avLst/>
          </a:prstGeom>
        </p:spPr>
        <p:txBody>
          <a:bodyPr lIns="0" tIns="0" rIns="0" bIns="0" rtlCol="0" anchor="t">
            <a:spAutoFit/>
          </a:bodyPr>
          <a:lstStyle/>
          <a:p>
            <a:pPr marL="0" lvl="0" indent="0" algn="r">
              <a:lnSpc>
                <a:spcPts val="5471"/>
              </a:lnSpc>
              <a:spcBef>
                <a:spcPct val="0"/>
              </a:spcBef>
            </a:pPr>
            <a:r>
              <a:rPr lang="en-US" sz="3908">
                <a:solidFill>
                  <a:srgbClr val="FFFEF7"/>
                </a:solidFill>
                <a:latin typeface="Perandory"/>
                <a:ea typeface="Perandory"/>
                <a:cs typeface="Perandory"/>
                <a:sym typeface="Perandory"/>
              </a:rPr>
              <a:t>AB</a:t>
            </a:r>
            <a:r>
              <a:rPr lang="en-US" sz="3908" u="none" strike="noStrike">
                <a:solidFill>
                  <a:srgbClr val="FFFEF7"/>
                </a:solidFill>
                <a:latin typeface="Perandory"/>
                <a:ea typeface="Perandory"/>
                <a:cs typeface="Perandory"/>
                <a:sym typeface="Perandory"/>
              </a:rPr>
              <a:t>RAHAM'S FAITH</a:t>
            </a:r>
          </a:p>
        </p:txBody>
      </p:sp>
    </p:spTree>
    <p:extLst>
      <p:ext uri="{BB962C8B-B14F-4D97-AF65-F5344CB8AC3E}">
        <p14:creationId xmlns:p14="http://schemas.microsoft.com/office/powerpoint/2010/main" val="31332115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1AF713-85B6-D80C-560F-789F1D79BACE}"/>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6D2AFC64-BE77-5366-BEB4-C0E5011C4D0A}"/>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r="-121"/>
            </a:stretch>
          </a:blipFill>
        </p:spPr>
        <p:txBody>
          <a:bodyPr/>
          <a:lstStyle/>
          <a:p>
            <a:endParaRPr lang="en-US"/>
          </a:p>
        </p:txBody>
      </p:sp>
      <p:sp>
        <p:nvSpPr>
          <p:cNvPr id="3" name="AutoShape 3">
            <a:extLst>
              <a:ext uri="{FF2B5EF4-FFF2-40B4-BE49-F238E27FC236}">
                <a16:creationId xmlns:a16="http://schemas.microsoft.com/office/drawing/2014/main" id="{F2CE69C1-6421-C948-9E34-F1D33822B927}"/>
              </a:ext>
            </a:extLst>
          </p:cNvPr>
          <p:cNvSpPr/>
          <p:nvPr/>
        </p:nvSpPr>
        <p:spPr>
          <a:xfrm flipV="1">
            <a:off x="1038225" y="518160"/>
            <a:ext cx="0" cy="510540"/>
          </a:xfrm>
          <a:prstGeom prst="line">
            <a:avLst/>
          </a:prstGeom>
          <a:ln w="19050" cap="flat">
            <a:solidFill>
              <a:srgbClr val="FFFEF7"/>
            </a:solidFill>
            <a:prstDash val="solid"/>
            <a:headEnd type="none" w="sm" len="sm"/>
            <a:tailEnd type="none" w="sm" len="sm"/>
          </a:ln>
        </p:spPr>
        <p:txBody>
          <a:bodyPr/>
          <a:lstStyle/>
          <a:p>
            <a:endParaRPr lang="en-US"/>
          </a:p>
        </p:txBody>
      </p:sp>
      <p:sp>
        <p:nvSpPr>
          <p:cNvPr id="4" name="Freeform 4">
            <a:extLst>
              <a:ext uri="{FF2B5EF4-FFF2-40B4-BE49-F238E27FC236}">
                <a16:creationId xmlns:a16="http://schemas.microsoft.com/office/drawing/2014/main" id="{652E4CD3-B17E-C0B8-7316-C274140AD42F}"/>
              </a:ext>
            </a:extLst>
          </p:cNvPr>
          <p:cNvSpPr/>
          <p:nvPr/>
        </p:nvSpPr>
        <p:spPr>
          <a:xfrm>
            <a:off x="1274651" y="518160"/>
            <a:ext cx="994627" cy="510540"/>
          </a:xfrm>
          <a:custGeom>
            <a:avLst/>
            <a:gdLst/>
            <a:ahLst/>
            <a:cxnLst/>
            <a:rect l="l" t="t" r="r" b="b"/>
            <a:pathLst>
              <a:path w="994627" h="510540">
                <a:moveTo>
                  <a:pt x="0" y="0"/>
                </a:moveTo>
                <a:lnTo>
                  <a:pt x="994627" y="0"/>
                </a:lnTo>
                <a:lnTo>
                  <a:pt x="994627" y="510540"/>
                </a:lnTo>
                <a:lnTo>
                  <a:pt x="0" y="510540"/>
                </a:lnTo>
                <a:lnTo>
                  <a:pt x="0" y="0"/>
                </a:lnTo>
                <a:close/>
              </a:path>
            </a:pathLst>
          </a:custGeom>
          <a:blipFill>
            <a:blip r:embed="rId3"/>
            <a:stretch>
              <a:fillRect/>
            </a:stretch>
          </a:blipFill>
        </p:spPr>
        <p:txBody>
          <a:bodyPr/>
          <a:lstStyle/>
          <a:p>
            <a:endParaRPr lang="en-US"/>
          </a:p>
        </p:txBody>
      </p:sp>
      <p:grpSp>
        <p:nvGrpSpPr>
          <p:cNvPr id="5" name="Group 5">
            <a:extLst>
              <a:ext uri="{FF2B5EF4-FFF2-40B4-BE49-F238E27FC236}">
                <a16:creationId xmlns:a16="http://schemas.microsoft.com/office/drawing/2014/main" id="{D0441A33-3DCE-ED9A-1CE0-2C3A8B42FEBF}"/>
              </a:ext>
            </a:extLst>
          </p:cNvPr>
          <p:cNvGrpSpPr/>
          <p:nvPr/>
        </p:nvGrpSpPr>
        <p:grpSpPr>
          <a:xfrm>
            <a:off x="1028700" y="2089770"/>
            <a:ext cx="16230600" cy="7168530"/>
            <a:chOff x="0" y="0"/>
            <a:chExt cx="4274726" cy="1888008"/>
          </a:xfrm>
        </p:grpSpPr>
        <p:sp>
          <p:nvSpPr>
            <p:cNvPr id="6" name="Freeform 6">
              <a:extLst>
                <a:ext uri="{FF2B5EF4-FFF2-40B4-BE49-F238E27FC236}">
                  <a16:creationId xmlns:a16="http://schemas.microsoft.com/office/drawing/2014/main" id="{2A947BB6-8A30-CEA8-1F2D-B2A7F2E14857}"/>
                </a:ext>
              </a:extLst>
            </p:cNvPr>
            <p:cNvSpPr/>
            <p:nvPr/>
          </p:nvSpPr>
          <p:spPr>
            <a:xfrm>
              <a:off x="0" y="0"/>
              <a:ext cx="4274726" cy="1888008"/>
            </a:xfrm>
            <a:custGeom>
              <a:avLst/>
              <a:gdLst/>
              <a:ahLst/>
              <a:cxnLst/>
              <a:rect l="l" t="t" r="r" b="b"/>
              <a:pathLst>
                <a:path w="4274726" h="1888008">
                  <a:moveTo>
                    <a:pt x="24327" y="0"/>
                  </a:moveTo>
                  <a:lnTo>
                    <a:pt x="4250399" y="0"/>
                  </a:lnTo>
                  <a:cubicBezTo>
                    <a:pt x="4263834" y="0"/>
                    <a:pt x="4274726" y="10891"/>
                    <a:pt x="4274726" y="24327"/>
                  </a:cubicBezTo>
                  <a:lnTo>
                    <a:pt x="4274726" y="1863681"/>
                  </a:lnTo>
                  <a:cubicBezTo>
                    <a:pt x="4274726" y="1877117"/>
                    <a:pt x="4263834" y="1888008"/>
                    <a:pt x="4250399" y="1888008"/>
                  </a:cubicBezTo>
                  <a:lnTo>
                    <a:pt x="24327" y="1888008"/>
                  </a:lnTo>
                  <a:cubicBezTo>
                    <a:pt x="10891" y="1888008"/>
                    <a:pt x="0" y="1877117"/>
                    <a:pt x="0" y="1863681"/>
                  </a:cubicBezTo>
                  <a:lnTo>
                    <a:pt x="0" y="24327"/>
                  </a:lnTo>
                  <a:cubicBezTo>
                    <a:pt x="0" y="10891"/>
                    <a:pt x="10891" y="0"/>
                    <a:pt x="24327" y="0"/>
                  </a:cubicBezTo>
                  <a:close/>
                </a:path>
              </a:pathLst>
            </a:custGeom>
            <a:solidFill>
              <a:srgbClr val="FFFEF7">
                <a:alpha val="52941"/>
              </a:srgbClr>
            </a:solidFill>
            <a:ln>
              <a:solidFill>
                <a:schemeClr val="tx1"/>
              </a:solidFill>
            </a:ln>
          </p:spPr>
          <p:txBody>
            <a:bodyPr/>
            <a:lstStyle/>
            <a:p>
              <a:pPr algn="ctr"/>
              <a:r>
                <a:rPr lang="en-US" sz="7200" b="1" dirty="0">
                  <a:ln w="12700">
                    <a:solidFill>
                      <a:schemeClr val="tx1"/>
                    </a:solidFill>
                  </a:ln>
                  <a:solidFill>
                    <a:srgbClr val="FFFFFF"/>
                  </a:solidFill>
                </a:rPr>
                <a:t>  </a:t>
              </a:r>
              <a:r>
                <a:rPr lang="en-US" sz="6600" b="1" dirty="0">
                  <a:ln w="12700">
                    <a:solidFill>
                      <a:schemeClr val="tx1"/>
                    </a:solidFill>
                  </a:ln>
                  <a:solidFill>
                    <a:srgbClr val="FFFFFF"/>
                  </a:solidFill>
                </a:rPr>
                <a:t>As the sun was going down, a deep sleep fell on Abram. And behold, dreadful and great darkness fell upon him.</a:t>
              </a:r>
            </a:p>
            <a:p>
              <a:pPr algn="ctr"/>
              <a:endParaRPr lang="en-US" sz="6600" b="1" dirty="0">
                <a:ln w="12700">
                  <a:solidFill>
                    <a:schemeClr val="tx1"/>
                  </a:solidFill>
                </a:ln>
                <a:solidFill>
                  <a:srgbClr val="FFFFFF"/>
                </a:solidFill>
              </a:endParaRPr>
            </a:p>
            <a:p>
              <a:pPr algn="ctr"/>
              <a:r>
                <a:rPr lang="en-US" sz="6600" b="1" dirty="0">
                  <a:ln w="12700">
                    <a:solidFill>
                      <a:schemeClr val="tx1"/>
                    </a:solidFill>
                  </a:ln>
                  <a:solidFill>
                    <a:srgbClr val="FFFFFF"/>
                  </a:solidFill>
                </a:rPr>
                <a:t>Genesis 15:12</a:t>
              </a:r>
            </a:p>
          </p:txBody>
        </p:sp>
        <p:sp>
          <p:nvSpPr>
            <p:cNvPr id="7" name="TextBox 7">
              <a:extLst>
                <a:ext uri="{FF2B5EF4-FFF2-40B4-BE49-F238E27FC236}">
                  <a16:creationId xmlns:a16="http://schemas.microsoft.com/office/drawing/2014/main" id="{8F8C4DC3-3053-8032-54D1-66C815E61A66}"/>
                </a:ext>
              </a:extLst>
            </p:cNvPr>
            <p:cNvSpPr txBox="1"/>
            <p:nvPr/>
          </p:nvSpPr>
          <p:spPr>
            <a:xfrm>
              <a:off x="0" y="-38100"/>
              <a:ext cx="4274726" cy="1926108"/>
            </a:xfrm>
            <a:prstGeom prst="rect">
              <a:avLst/>
            </a:prstGeom>
          </p:spPr>
          <p:txBody>
            <a:bodyPr lIns="50800" tIns="50800" rIns="50800" bIns="50800" rtlCol="0" anchor="ctr"/>
            <a:lstStyle/>
            <a:p>
              <a:pPr algn="ctr">
                <a:lnSpc>
                  <a:spcPts val="2659"/>
                </a:lnSpc>
                <a:spcBef>
                  <a:spcPct val="0"/>
                </a:spcBef>
              </a:pPr>
              <a:endParaRPr/>
            </a:p>
          </p:txBody>
        </p:sp>
      </p:grpSp>
      <p:sp>
        <p:nvSpPr>
          <p:cNvPr id="8" name="TextBox 8">
            <a:extLst>
              <a:ext uri="{FF2B5EF4-FFF2-40B4-BE49-F238E27FC236}">
                <a16:creationId xmlns:a16="http://schemas.microsoft.com/office/drawing/2014/main" id="{501C3481-CAD7-0C55-A7D7-1A494E12CEBC}"/>
              </a:ext>
            </a:extLst>
          </p:cNvPr>
          <p:cNvSpPr txBox="1"/>
          <p:nvPr/>
        </p:nvSpPr>
        <p:spPr>
          <a:xfrm>
            <a:off x="13030273" y="394335"/>
            <a:ext cx="4229027" cy="710352"/>
          </a:xfrm>
          <a:prstGeom prst="rect">
            <a:avLst/>
          </a:prstGeom>
        </p:spPr>
        <p:txBody>
          <a:bodyPr lIns="0" tIns="0" rIns="0" bIns="0" rtlCol="0" anchor="t">
            <a:spAutoFit/>
          </a:bodyPr>
          <a:lstStyle/>
          <a:p>
            <a:pPr marL="0" lvl="0" indent="0" algn="r">
              <a:lnSpc>
                <a:spcPts val="5471"/>
              </a:lnSpc>
              <a:spcBef>
                <a:spcPct val="0"/>
              </a:spcBef>
            </a:pPr>
            <a:r>
              <a:rPr lang="en-US" sz="3908">
                <a:solidFill>
                  <a:srgbClr val="FFFEF7"/>
                </a:solidFill>
                <a:latin typeface="Perandory"/>
                <a:ea typeface="Perandory"/>
                <a:cs typeface="Perandory"/>
                <a:sym typeface="Perandory"/>
              </a:rPr>
              <a:t>AB</a:t>
            </a:r>
            <a:r>
              <a:rPr lang="en-US" sz="3908" u="none" strike="noStrike">
                <a:solidFill>
                  <a:srgbClr val="FFFEF7"/>
                </a:solidFill>
                <a:latin typeface="Perandory"/>
                <a:ea typeface="Perandory"/>
                <a:cs typeface="Perandory"/>
                <a:sym typeface="Perandory"/>
              </a:rPr>
              <a:t>RAHAM'S FAITH</a:t>
            </a:r>
          </a:p>
        </p:txBody>
      </p:sp>
    </p:spTree>
    <p:extLst>
      <p:ext uri="{BB962C8B-B14F-4D97-AF65-F5344CB8AC3E}">
        <p14:creationId xmlns:p14="http://schemas.microsoft.com/office/powerpoint/2010/main" val="31452915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9698AF-2BF6-192C-F990-B2913D1045CD}"/>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D825451D-79E7-F8F4-980E-32D9573ABBE7}"/>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r="-121"/>
            </a:stretch>
          </a:blipFill>
        </p:spPr>
        <p:txBody>
          <a:bodyPr/>
          <a:lstStyle/>
          <a:p>
            <a:endParaRPr lang="en-US"/>
          </a:p>
        </p:txBody>
      </p:sp>
      <p:sp>
        <p:nvSpPr>
          <p:cNvPr id="3" name="AutoShape 3">
            <a:extLst>
              <a:ext uri="{FF2B5EF4-FFF2-40B4-BE49-F238E27FC236}">
                <a16:creationId xmlns:a16="http://schemas.microsoft.com/office/drawing/2014/main" id="{71B30DFB-4DDF-E66E-98CE-A30A35CB5967}"/>
              </a:ext>
            </a:extLst>
          </p:cNvPr>
          <p:cNvSpPr/>
          <p:nvPr/>
        </p:nvSpPr>
        <p:spPr>
          <a:xfrm flipV="1">
            <a:off x="1038225" y="518160"/>
            <a:ext cx="0" cy="510540"/>
          </a:xfrm>
          <a:prstGeom prst="line">
            <a:avLst/>
          </a:prstGeom>
          <a:ln w="19050" cap="flat">
            <a:solidFill>
              <a:srgbClr val="FFFEF7"/>
            </a:solidFill>
            <a:prstDash val="solid"/>
            <a:headEnd type="none" w="sm" len="sm"/>
            <a:tailEnd type="none" w="sm" len="sm"/>
          </a:ln>
        </p:spPr>
        <p:txBody>
          <a:bodyPr/>
          <a:lstStyle/>
          <a:p>
            <a:endParaRPr lang="en-US"/>
          </a:p>
        </p:txBody>
      </p:sp>
      <p:sp>
        <p:nvSpPr>
          <p:cNvPr id="4" name="Freeform 4">
            <a:extLst>
              <a:ext uri="{FF2B5EF4-FFF2-40B4-BE49-F238E27FC236}">
                <a16:creationId xmlns:a16="http://schemas.microsoft.com/office/drawing/2014/main" id="{50117873-5DFE-4853-D2D9-A3CC110D4ECB}"/>
              </a:ext>
            </a:extLst>
          </p:cNvPr>
          <p:cNvSpPr/>
          <p:nvPr/>
        </p:nvSpPr>
        <p:spPr>
          <a:xfrm>
            <a:off x="1274651" y="518160"/>
            <a:ext cx="994627" cy="510540"/>
          </a:xfrm>
          <a:custGeom>
            <a:avLst/>
            <a:gdLst/>
            <a:ahLst/>
            <a:cxnLst/>
            <a:rect l="l" t="t" r="r" b="b"/>
            <a:pathLst>
              <a:path w="994627" h="510540">
                <a:moveTo>
                  <a:pt x="0" y="0"/>
                </a:moveTo>
                <a:lnTo>
                  <a:pt x="994627" y="0"/>
                </a:lnTo>
                <a:lnTo>
                  <a:pt x="994627" y="510540"/>
                </a:lnTo>
                <a:lnTo>
                  <a:pt x="0" y="510540"/>
                </a:lnTo>
                <a:lnTo>
                  <a:pt x="0" y="0"/>
                </a:lnTo>
                <a:close/>
              </a:path>
            </a:pathLst>
          </a:custGeom>
          <a:blipFill>
            <a:blip r:embed="rId3"/>
            <a:stretch>
              <a:fillRect/>
            </a:stretch>
          </a:blipFill>
        </p:spPr>
        <p:txBody>
          <a:bodyPr/>
          <a:lstStyle/>
          <a:p>
            <a:endParaRPr lang="en-US"/>
          </a:p>
        </p:txBody>
      </p:sp>
      <p:grpSp>
        <p:nvGrpSpPr>
          <p:cNvPr id="5" name="Group 5">
            <a:extLst>
              <a:ext uri="{FF2B5EF4-FFF2-40B4-BE49-F238E27FC236}">
                <a16:creationId xmlns:a16="http://schemas.microsoft.com/office/drawing/2014/main" id="{FB85F589-C8E7-77D9-CBE3-20A716DCB691}"/>
              </a:ext>
            </a:extLst>
          </p:cNvPr>
          <p:cNvGrpSpPr/>
          <p:nvPr/>
        </p:nvGrpSpPr>
        <p:grpSpPr>
          <a:xfrm>
            <a:off x="1028700" y="2089770"/>
            <a:ext cx="16230600" cy="7168530"/>
            <a:chOff x="0" y="0"/>
            <a:chExt cx="4274726" cy="1888008"/>
          </a:xfrm>
        </p:grpSpPr>
        <p:sp>
          <p:nvSpPr>
            <p:cNvPr id="6" name="Freeform 6">
              <a:extLst>
                <a:ext uri="{FF2B5EF4-FFF2-40B4-BE49-F238E27FC236}">
                  <a16:creationId xmlns:a16="http://schemas.microsoft.com/office/drawing/2014/main" id="{9982885B-EE5F-0DA8-B15C-0999862FAD90}"/>
                </a:ext>
              </a:extLst>
            </p:cNvPr>
            <p:cNvSpPr/>
            <p:nvPr/>
          </p:nvSpPr>
          <p:spPr>
            <a:xfrm>
              <a:off x="0" y="0"/>
              <a:ext cx="4274726" cy="1888008"/>
            </a:xfrm>
            <a:custGeom>
              <a:avLst/>
              <a:gdLst/>
              <a:ahLst/>
              <a:cxnLst/>
              <a:rect l="l" t="t" r="r" b="b"/>
              <a:pathLst>
                <a:path w="4274726" h="1888008">
                  <a:moveTo>
                    <a:pt x="24327" y="0"/>
                  </a:moveTo>
                  <a:lnTo>
                    <a:pt x="4250399" y="0"/>
                  </a:lnTo>
                  <a:cubicBezTo>
                    <a:pt x="4263834" y="0"/>
                    <a:pt x="4274726" y="10891"/>
                    <a:pt x="4274726" y="24327"/>
                  </a:cubicBezTo>
                  <a:lnTo>
                    <a:pt x="4274726" y="1863681"/>
                  </a:lnTo>
                  <a:cubicBezTo>
                    <a:pt x="4274726" y="1877117"/>
                    <a:pt x="4263834" y="1888008"/>
                    <a:pt x="4250399" y="1888008"/>
                  </a:cubicBezTo>
                  <a:lnTo>
                    <a:pt x="24327" y="1888008"/>
                  </a:lnTo>
                  <a:cubicBezTo>
                    <a:pt x="10891" y="1888008"/>
                    <a:pt x="0" y="1877117"/>
                    <a:pt x="0" y="1863681"/>
                  </a:cubicBezTo>
                  <a:lnTo>
                    <a:pt x="0" y="24327"/>
                  </a:lnTo>
                  <a:cubicBezTo>
                    <a:pt x="0" y="10891"/>
                    <a:pt x="10891" y="0"/>
                    <a:pt x="24327" y="0"/>
                  </a:cubicBezTo>
                  <a:close/>
                </a:path>
              </a:pathLst>
            </a:custGeom>
            <a:solidFill>
              <a:srgbClr val="FFFEF7">
                <a:alpha val="52941"/>
              </a:srgbClr>
            </a:solidFill>
          </p:spPr>
          <p:txBody>
            <a:bodyPr/>
            <a:lstStyle/>
            <a:p>
              <a:r>
                <a:rPr lang="en-US" sz="8000" b="1" dirty="0"/>
                <a:t>II. The Ceremony Goes Off Script  </a:t>
              </a:r>
            </a:p>
            <a:p>
              <a:pPr marL="1143000" indent="-1143000">
                <a:buAutoNum type="alphaLcPeriod"/>
              </a:pPr>
              <a:endParaRPr lang="en-US" sz="6000" b="1" dirty="0"/>
            </a:p>
            <a:p>
              <a:pPr marL="1143000" indent="-1143000">
                <a:buAutoNum type="alphaLcPeriod"/>
              </a:pPr>
              <a:r>
                <a:rPr lang="en-US" sz="6000" b="1" dirty="0"/>
                <a:t>Surprise Twist #1—Half the party side-lined</a:t>
              </a:r>
            </a:p>
          </p:txBody>
        </p:sp>
        <p:sp>
          <p:nvSpPr>
            <p:cNvPr id="7" name="TextBox 7">
              <a:extLst>
                <a:ext uri="{FF2B5EF4-FFF2-40B4-BE49-F238E27FC236}">
                  <a16:creationId xmlns:a16="http://schemas.microsoft.com/office/drawing/2014/main" id="{BE8E4D32-5031-3551-8BC6-33BBC004F1C9}"/>
                </a:ext>
              </a:extLst>
            </p:cNvPr>
            <p:cNvSpPr txBox="1"/>
            <p:nvPr/>
          </p:nvSpPr>
          <p:spPr>
            <a:xfrm>
              <a:off x="0" y="-38100"/>
              <a:ext cx="4274726" cy="1926108"/>
            </a:xfrm>
            <a:prstGeom prst="rect">
              <a:avLst/>
            </a:prstGeom>
          </p:spPr>
          <p:txBody>
            <a:bodyPr lIns="50800" tIns="50800" rIns="50800" bIns="50800" rtlCol="0" anchor="ctr"/>
            <a:lstStyle/>
            <a:p>
              <a:pPr algn="ctr">
                <a:lnSpc>
                  <a:spcPts val="2659"/>
                </a:lnSpc>
                <a:spcBef>
                  <a:spcPct val="0"/>
                </a:spcBef>
              </a:pPr>
              <a:endParaRPr/>
            </a:p>
          </p:txBody>
        </p:sp>
      </p:grpSp>
      <p:sp>
        <p:nvSpPr>
          <p:cNvPr id="8" name="TextBox 8">
            <a:extLst>
              <a:ext uri="{FF2B5EF4-FFF2-40B4-BE49-F238E27FC236}">
                <a16:creationId xmlns:a16="http://schemas.microsoft.com/office/drawing/2014/main" id="{00505045-66AE-A3F2-04B5-67714BBBACA4}"/>
              </a:ext>
            </a:extLst>
          </p:cNvPr>
          <p:cNvSpPr txBox="1"/>
          <p:nvPr/>
        </p:nvSpPr>
        <p:spPr>
          <a:xfrm>
            <a:off x="13030273" y="394335"/>
            <a:ext cx="4229027" cy="710352"/>
          </a:xfrm>
          <a:prstGeom prst="rect">
            <a:avLst/>
          </a:prstGeom>
        </p:spPr>
        <p:txBody>
          <a:bodyPr lIns="0" tIns="0" rIns="0" bIns="0" rtlCol="0" anchor="t">
            <a:spAutoFit/>
          </a:bodyPr>
          <a:lstStyle/>
          <a:p>
            <a:pPr marL="0" lvl="0" indent="0" algn="r">
              <a:lnSpc>
                <a:spcPts val="5471"/>
              </a:lnSpc>
              <a:spcBef>
                <a:spcPct val="0"/>
              </a:spcBef>
            </a:pPr>
            <a:r>
              <a:rPr lang="en-US" sz="3908">
                <a:solidFill>
                  <a:srgbClr val="FFFEF7"/>
                </a:solidFill>
                <a:latin typeface="Perandory"/>
                <a:ea typeface="Perandory"/>
                <a:cs typeface="Perandory"/>
                <a:sym typeface="Perandory"/>
              </a:rPr>
              <a:t>AB</a:t>
            </a:r>
            <a:r>
              <a:rPr lang="en-US" sz="3908" u="none" strike="noStrike">
                <a:solidFill>
                  <a:srgbClr val="FFFEF7"/>
                </a:solidFill>
                <a:latin typeface="Perandory"/>
                <a:ea typeface="Perandory"/>
                <a:cs typeface="Perandory"/>
                <a:sym typeface="Perandory"/>
              </a:rPr>
              <a:t>RAHAM'S FAITH</a:t>
            </a:r>
          </a:p>
        </p:txBody>
      </p:sp>
    </p:spTree>
    <p:extLst>
      <p:ext uri="{BB962C8B-B14F-4D97-AF65-F5344CB8AC3E}">
        <p14:creationId xmlns:p14="http://schemas.microsoft.com/office/powerpoint/2010/main" val="26762159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9" name="Rectangle 5128">
            <a:extLst>
              <a:ext uri="{FF2B5EF4-FFF2-40B4-BE49-F238E27FC236}">
                <a16:creationId xmlns:a16="http://schemas.microsoft.com/office/drawing/2014/main" id="{11BE3FA7-0D70-4431-814F-D8C40576EA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2286"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124" name="Picture 4" descr="My Fiancé Left Me at the Altar in Front of 200 Guests — 5 Years Later He  Sends Me a Message">
            <a:extLst>
              <a:ext uri="{FF2B5EF4-FFF2-40B4-BE49-F238E27FC236}">
                <a16:creationId xmlns:a16="http://schemas.microsoft.com/office/drawing/2014/main" id="{65425422-FB5C-E7D1-0AAB-E2FF400226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3897" r="20224" b="1"/>
          <a:stretch>
            <a:fillRect/>
          </a:stretch>
        </p:blipFill>
        <p:spPr bwMode="auto">
          <a:xfrm>
            <a:off x="482596" y="835783"/>
            <a:ext cx="8503026" cy="8615427"/>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Stop Making Boring Weddings! | I'm Bringing Celibacy Back">
            <a:extLst>
              <a:ext uri="{FF2B5EF4-FFF2-40B4-BE49-F238E27FC236}">
                <a16:creationId xmlns:a16="http://schemas.microsoft.com/office/drawing/2014/main" id="{3D701698-1DC7-4D1F-8EAE-176529A3D3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8960" r="4511" b="-1"/>
          <a:stretch>
            <a:fillRect/>
          </a:stretch>
        </p:blipFill>
        <p:spPr bwMode="auto">
          <a:xfrm>
            <a:off x="9293062" y="835783"/>
            <a:ext cx="8512340" cy="86154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21769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EC0A5C-91F1-9229-E582-36FB5A790C3F}"/>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154E97CD-8C86-A967-D253-783B77C3B180}"/>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r="-121"/>
            </a:stretch>
          </a:blipFill>
        </p:spPr>
        <p:txBody>
          <a:bodyPr/>
          <a:lstStyle/>
          <a:p>
            <a:endParaRPr lang="en-US"/>
          </a:p>
        </p:txBody>
      </p:sp>
      <p:sp>
        <p:nvSpPr>
          <p:cNvPr id="3" name="AutoShape 3">
            <a:extLst>
              <a:ext uri="{FF2B5EF4-FFF2-40B4-BE49-F238E27FC236}">
                <a16:creationId xmlns:a16="http://schemas.microsoft.com/office/drawing/2014/main" id="{E11C4DA0-483E-79C2-ABE5-B39B5928B43C}"/>
              </a:ext>
            </a:extLst>
          </p:cNvPr>
          <p:cNvSpPr/>
          <p:nvPr/>
        </p:nvSpPr>
        <p:spPr>
          <a:xfrm flipV="1">
            <a:off x="1038225" y="518160"/>
            <a:ext cx="0" cy="510540"/>
          </a:xfrm>
          <a:prstGeom prst="line">
            <a:avLst/>
          </a:prstGeom>
          <a:ln w="19050" cap="flat">
            <a:solidFill>
              <a:srgbClr val="FFFEF7"/>
            </a:solidFill>
            <a:prstDash val="solid"/>
            <a:headEnd type="none" w="sm" len="sm"/>
            <a:tailEnd type="none" w="sm" len="sm"/>
          </a:ln>
        </p:spPr>
        <p:txBody>
          <a:bodyPr/>
          <a:lstStyle/>
          <a:p>
            <a:endParaRPr lang="en-US"/>
          </a:p>
        </p:txBody>
      </p:sp>
      <p:sp>
        <p:nvSpPr>
          <p:cNvPr id="4" name="Freeform 4">
            <a:extLst>
              <a:ext uri="{FF2B5EF4-FFF2-40B4-BE49-F238E27FC236}">
                <a16:creationId xmlns:a16="http://schemas.microsoft.com/office/drawing/2014/main" id="{3F101FDD-C91B-BF30-5622-AD29AC6992A8}"/>
              </a:ext>
            </a:extLst>
          </p:cNvPr>
          <p:cNvSpPr/>
          <p:nvPr/>
        </p:nvSpPr>
        <p:spPr>
          <a:xfrm>
            <a:off x="1274651" y="518160"/>
            <a:ext cx="994627" cy="510540"/>
          </a:xfrm>
          <a:custGeom>
            <a:avLst/>
            <a:gdLst/>
            <a:ahLst/>
            <a:cxnLst/>
            <a:rect l="l" t="t" r="r" b="b"/>
            <a:pathLst>
              <a:path w="994627" h="510540">
                <a:moveTo>
                  <a:pt x="0" y="0"/>
                </a:moveTo>
                <a:lnTo>
                  <a:pt x="994627" y="0"/>
                </a:lnTo>
                <a:lnTo>
                  <a:pt x="994627" y="510540"/>
                </a:lnTo>
                <a:lnTo>
                  <a:pt x="0" y="510540"/>
                </a:lnTo>
                <a:lnTo>
                  <a:pt x="0" y="0"/>
                </a:lnTo>
                <a:close/>
              </a:path>
            </a:pathLst>
          </a:custGeom>
          <a:blipFill>
            <a:blip r:embed="rId3"/>
            <a:stretch>
              <a:fillRect/>
            </a:stretch>
          </a:blipFill>
        </p:spPr>
        <p:txBody>
          <a:bodyPr/>
          <a:lstStyle/>
          <a:p>
            <a:endParaRPr lang="en-US"/>
          </a:p>
        </p:txBody>
      </p:sp>
      <p:grpSp>
        <p:nvGrpSpPr>
          <p:cNvPr id="5" name="Group 5">
            <a:extLst>
              <a:ext uri="{FF2B5EF4-FFF2-40B4-BE49-F238E27FC236}">
                <a16:creationId xmlns:a16="http://schemas.microsoft.com/office/drawing/2014/main" id="{78050558-A1F8-BC56-E586-89254569A907}"/>
              </a:ext>
            </a:extLst>
          </p:cNvPr>
          <p:cNvGrpSpPr/>
          <p:nvPr/>
        </p:nvGrpSpPr>
        <p:grpSpPr>
          <a:xfrm>
            <a:off x="1028700" y="2089770"/>
            <a:ext cx="16230600" cy="7168530"/>
            <a:chOff x="0" y="0"/>
            <a:chExt cx="4274726" cy="1888008"/>
          </a:xfrm>
        </p:grpSpPr>
        <p:sp>
          <p:nvSpPr>
            <p:cNvPr id="6" name="Freeform 6">
              <a:extLst>
                <a:ext uri="{FF2B5EF4-FFF2-40B4-BE49-F238E27FC236}">
                  <a16:creationId xmlns:a16="http://schemas.microsoft.com/office/drawing/2014/main" id="{AE74EBED-27EA-8C4D-5F24-CFD44FE14481}"/>
                </a:ext>
              </a:extLst>
            </p:cNvPr>
            <p:cNvSpPr/>
            <p:nvPr/>
          </p:nvSpPr>
          <p:spPr>
            <a:xfrm>
              <a:off x="0" y="0"/>
              <a:ext cx="4274726" cy="1888008"/>
            </a:xfrm>
            <a:custGeom>
              <a:avLst/>
              <a:gdLst/>
              <a:ahLst/>
              <a:cxnLst/>
              <a:rect l="l" t="t" r="r" b="b"/>
              <a:pathLst>
                <a:path w="4274726" h="1888008">
                  <a:moveTo>
                    <a:pt x="24327" y="0"/>
                  </a:moveTo>
                  <a:lnTo>
                    <a:pt x="4250399" y="0"/>
                  </a:lnTo>
                  <a:cubicBezTo>
                    <a:pt x="4263834" y="0"/>
                    <a:pt x="4274726" y="10891"/>
                    <a:pt x="4274726" y="24327"/>
                  </a:cubicBezTo>
                  <a:lnTo>
                    <a:pt x="4274726" y="1863681"/>
                  </a:lnTo>
                  <a:cubicBezTo>
                    <a:pt x="4274726" y="1877117"/>
                    <a:pt x="4263834" y="1888008"/>
                    <a:pt x="4250399" y="1888008"/>
                  </a:cubicBezTo>
                  <a:lnTo>
                    <a:pt x="24327" y="1888008"/>
                  </a:lnTo>
                  <a:cubicBezTo>
                    <a:pt x="10891" y="1888008"/>
                    <a:pt x="0" y="1877117"/>
                    <a:pt x="0" y="1863681"/>
                  </a:cubicBezTo>
                  <a:lnTo>
                    <a:pt x="0" y="24327"/>
                  </a:lnTo>
                  <a:cubicBezTo>
                    <a:pt x="0" y="10891"/>
                    <a:pt x="10891" y="0"/>
                    <a:pt x="24327" y="0"/>
                  </a:cubicBezTo>
                  <a:close/>
                </a:path>
              </a:pathLst>
            </a:custGeom>
            <a:solidFill>
              <a:srgbClr val="FFFEF7">
                <a:alpha val="52941"/>
              </a:srgbClr>
            </a:solidFill>
          </p:spPr>
          <p:txBody>
            <a:bodyPr/>
            <a:lstStyle/>
            <a:p>
              <a:r>
                <a:rPr lang="en-US" sz="8000" b="1" dirty="0"/>
                <a:t>II. The Ceremony Goes Off Script  </a:t>
              </a:r>
            </a:p>
            <a:p>
              <a:pPr marL="1143000" indent="-1143000">
                <a:buAutoNum type="alphaLcPeriod"/>
              </a:pPr>
              <a:endParaRPr lang="en-US" sz="6000" b="1" dirty="0"/>
            </a:p>
            <a:p>
              <a:pPr marL="1143000" indent="-1143000">
                <a:buAutoNum type="alphaLcPeriod"/>
              </a:pPr>
              <a:r>
                <a:rPr lang="en-US" sz="6000" b="1" dirty="0"/>
                <a:t>Surprise Twist #1—Half the party side-lined</a:t>
              </a:r>
            </a:p>
            <a:p>
              <a:pPr marL="1143000" indent="-1143000">
                <a:buAutoNum type="alphaLcPeriod"/>
              </a:pPr>
              <a:r>
                <a:rPr lang="en-US" sz="6000" b="1" dirty="0"/>
                <a:t>Surprise Twist #2—Answering questions not asked</a:t>
              </a:r>
            </a:p>
            <a:p>
              <a:r>
                <a:rPr lang="en-US" sz="6000" b="1" dirty="0"/>
                <a:t>				</a:t>
              </a:r>
              <a:r>
                <a:rPr lang="en-US" sz="6000" b="1" dirty="0">
                  <a:ln w="12700">
                    <a:solidFill>
                      <a:schemeClr val="tx1"/>
                    </a:solidFill>
                  </a:ln>
                  <a:solidFill>
                    <a:srgbClr val="FFFF00"/>
                  </a:solidFill>
                </a:rPr>
                <a:t> how am I to know</a:t>
              </a:r>
              <a:endParaRPr lang="en-US" sz="6000" b="1" dirty="0"/>
            </a:p>
          </p:txBody>
        </p:sp>
        <p:sp>
          <p:nvSpPr>
            <p:cNvPr id="7" name="TextBox 7">
              <a:extLst>
                <a:ext uri="{FF2B5EF4-FFF2-40B4-BE49-F238E27FC236}">
                  <a16:creationId xmlns:a16="http://schemas.microsoft.com/office/drawing/2014/main" id="{B170798E-4F95-D0B4-94CB-35EC7AE7B3C8}"/>
                </a:ext>
              </a:extLst>
            </p:cNvPr>
            <p:cNvSpPr txBox="1"/>
            <p:nvPr/>
          </p:nvSpPr>
          <p:spPr>
            <a:xfrm>
              <a:off x="0" y="-38100"/>
              <a:ext cx="4274726" cy="1926108"/>
            </a:xfrm>
            <a:prstGeom prst="rect">
              <a:avLst/>
            </a:prstGeom>
          </p:spPr>
          <p:txBody>
            <a:bodyPr lIns="50800" tIns="50800" rIns="50800" bIns="50800" rtlCol="0" anchor="ctr"/>
            <a:lstStyle/>
            <a:p>
              <a:pPr algn="ctr">
                <a:lnSpc>
                  <a:spcPts val="2659"/>
                </a:lnSpc>
                <a:spcBef>
                  <a:spcPct val="0"/>
                </a:spcBef>
              </a:pPr>
              <a:endParaRPr/>
            </a:p>
          </p:txBody>
        </p:sp>
      </p:grpSp>
      <p:sp>
        <p:nvSpPr>
          <p:cNvPr id="8" name="TextBox 8">
            <a:extLst>
              <a:ext uri="{FF2B5EF4-FFF2-40B4-BE49-F238E27FC236}">
                <a16:creationId xmlns:a16="http://schemas.microsoft.com/office/drawing/2014/main" id="{EA7DD7B0-0E16-F021-9648-5E0702EF5F15}"/>
              </a:ext>
            </a:extLst>
          </p:cNvPr>
          <p:cNvSpPr txBox="1"/>
          <p:nvPr/>
        </p:nvSpPr>
        <p:spPr>
          <a:xfrm>
            <a:off x="13030273" y="394335"/>
            <a:ext cx="4229027" cy="710352"/>
          </a:xfrm>
          <a:prstGeom prst="rect">
            <a:avLst/>
          </a:prstGeom>
        </p:spPr>
        <p:txBody>
          <a:bodyPr lIns="0" tIns="0" rIns="0" bIns="0" rtlCol="0" anchor="t">
            <a:spAutoFit/>
          </a:bodyPr>
          <a:lstStyle/>
          <a:p>
            <a:pPr marL="0" lvl="0" indent="0" algn="r">
              <a:lnSpc>
                <a:spcPts val="5471"/>
              </a:lnSpc>
              <a:spcBef>
                <a:spcPct val="0"/>
              </a:spcBef>
            </a:pPr>
            <a:r>
              <a:rPr lang="en-US" sz="3908">
                <a:solidFill>
                  <a:srgbClr val="FFFEF7"/>
                </a:solidFill>
                <a:latin typeface="Perandory"/>
                <a:ea typeface="Perandory"/>
                <a:cs typeface="Perandory"/>
                <a:sym typeface="Perandory"/>
              </a:rPr>
              <a:t>AB</a:t>
            </a:r>
            <a:r>
              <a:rPr lang="en-US" sz="3908" u="none" strike="noStrike">
                <a:solidFill>
                  <a:srgbClr val="FFFEF7"/>
                </a:solidFill>
                <a:latin typeface="Perandory"/>
                <a:ea typeface="Perandory"/>
                <a:cs typeface="Perandory"/>
                <a:sym typeface="Perandory"/>
              </a:rPr>
              <a:t>RAHAM'S FAITH</a:t>
            </a:r>
          </a:p>
        </p:txBody>
      </p:sp>
    </p:spTree>
    <p:extLst>
      <p:ext uri="{BB962C8B-B14F-4D97-AF65-F5344CB8AC3E}">
        <p14:creationId xmlns:p14="http://schemas.microsoft.com/office/powerpoint/2010/main" val="38577399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721647-1626-AFFC-DFDF-E4A0353B9067}"/>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FAF43979-8B65-2E90-EB3D-A7224EF94EC7}"/>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r="-121"/>
            </a:stretch>
          </a:blipFill>
        </p:spPr>
        <p:txBody>
          <a:bodyPr/>
          <a:lstStyle/>
          <a:p>
            <a:endParaRPr lang="en-US"/>
          </a:p>
        </p:txBody>
      </p:sp>
      <p:sp>
        <p:nvSpPr>
          <p:cNvPr id="3" name="AutoShape 3">
            <a:extLst>
              <a:ext uri="{FF2B5EF4-FFF2-40B4-BE49-F238E27FC236}">
                <a16:creationId xmlns:a16="http://schemas.microsoft.com/office/drawing/2014/main" id="{5D452792-EAD3-AAC2-6D72-638773A6B836}"/>
              </a:ext>
            </a:extLst>
          </p:cNvPr>
          <p:cNvSpPr/>
          <p:nvPr/>
        </p:nvSpPr>
        <p:spPr>
          <a:xfrm flipV="1">
            <a:off x="1038225" y="518160"/>
            <a:ext cx="0" cy="510540"/>
          </a:xfrm>
          <a:prstGeom prst="line">
            <a:avLst/>
          </a:prstGeom>
          <a:ln w="19050" cap="flat">
            <a:solidFill>
              <a:srgbClr val="FFFEF7"/>
            </a:solidFill>
            <a:prstDash val="solid"/>
            <a:headEnd type="none" w="sm" len="sm"/>
            <a:tailEnd type="none" w="sm" len="sm"/>
          </a:ln>
        </p:spPr>
        <p:txBody>
          <a:bodyPr/>
          <a:lstStyle/>
          <a:p>
            <a:endParaRPr lang="en-US"/>
          </a:p>
        </p:txBody>
      </p:sp>
      <p:sp>
        <p:nvSpPr>
          <p:cNvPr id="4" name="Freeform 4">
            <a:extLst>
              <a:ext uri="{FF2B5EF4-FFF2-40B4-BE49-F238E27FC236}">
                <a16:creationId xmlns:a16="http://schemas.microsoft.com/office/drawing/2014/main" id="{CA21AC8E-B414-EE93-EAF4-0DC7E842D07F}"/>
              </a:ext>
            </a:extLst>
          </p:cNvPr>
          <p:cNvSpPr/>
          <p:nvPr/>
        </p:nvSpPr>
        <p:spPr>
          <a:xfrm>
            <a:off x="1274651" y="518160"/>
            <a:ext cx="994627" cy="510540"/>
          </a:xfrm>
          <a:custGeom>
            <a:avLst/>
            <a:gdLst/>
            <a:ahLst/>
            <a:cxnLst/>
            <a:rect l="l" t="t" r="r" b="b"/>
            <a:pathLst>
              <a:path w="994627" h="510540">
                <a:moveTo>
                  <a:pt x="0" y="0"/>
                </a:moveTo>
                <a:lnTo>
                  <a:pt x="994627" y="0"/>
                </a:lnTo>
                <a:lnTo>
                  <a:pt x="994627" y="510540"/>
                </a:lnTo>
                <a:lnTo>
                  <a:pt x="0" y="510540"/>
                </a:lnTo>
                <a:lnTo>
                  <a:pt x="0" y="0"/>
                </a:lnTo>
                <a:close/>
              </a:path>
            </a:pathLst>
          </a:custGeom>
          <a:blipFill>
            <a:blip r:embed="rId3"/>
            <a:stretch>
              <a:fillRect/>
            </a:stretch>
          </a:blipFill>
        </p:spPr>
        <p:txBody>
          <a:bodyPr/>
          <a:lstStyle/>
          <a:p>
            <a:endParaRPr lang="en-US"/>
          </a:p>
        </p:txBody>
      </p:sp>
      <p:grpSp>
        <p:nvGrpSpPr>
          <p:cNvPr id="5" name="Group 5">
            <a:extLst>
              <a:ext uri="{FF2B5EF4-FFF2-40B4-BE49-F238E27FC236}">
                <a16:creationId xmlns:a16="http://schemas.microsoft.com/office/drawing/2014/main" id="{985C01A5-25D7-2D8E-0634-39C40DD2FC52}"/>
              </a:ext>
            </a:extLst>
          </p:cNvPr>
          <p:cNvGrpSpPr/>
          <p:nvPr/>
        </p:nvGrpSpPr>
        <p:grpSpPr>
          <a:xfrm>
            <a:off x="1028700" y="2089770"/>
            <a:ext cx="16230600" cy="7168530"/>
            <a:chOff x="0" y="0"/>
            <a:chExt cx="4274726" cy="1888008"/>
          </a:xfrm>
        </p:grpSpPr>
        <p:sp>
          <p:nvSpPr>
            <p:cNvPr id="6" name="Freeform 6">
              <a:extLst>
                <a:ext uri="{FF2B5EF4-FFF2-40B4-BE49-F238E27FC236}">
                  <a16:creationId xmlns:a16="http://schemas.microsoft.com/office/drawing/2014/main" id="{C6E254FD-3F34-A3E1-D11F-0B7070EC0E5A}"/>
                </a:ext>
              </a:extLst>
            </p:cNvPr>
            <p:cNvSpPr/>
            <p:nvPr/>
          </p:nvSpPr>
          <p:spPr>
            <a:xfrm>
              <a:off x="0" y="0"/>
              <a:ext cx="4274726" cy="1888008"/>
            </a:xfrm>
            <a:custGeom>
              <a:avLst/>
              <a:gdLst/>
              <a:ahLst/>
              <a:cxnLst/>
              <a:rect l="l" t="t" r="r" b="b"/>
              <a:pathLst>
                <a:path w="4274726" h="1888008">
                  <a:moveTo>
                    <a:pt x="24327" y="0"/>
                  </a:moveTo>
                  <a:lnTo>
                    <a:pt x="4250399" y="0"/>
                  </a:lnTo>
                  <a:cubicBezTo>
                    <a:pt x="4263834" y="0"/>
                    <a:pt x="4274726" y="10891"/>
                    <a:pt x="4274726" y="24327"/>
                  </a:cubicBezTo>
                  <a:lnTo>
                    <a:pt x="4274726" y="1863681"/>
                  </a:lnTo>
                  <a:cubicBezTo>
                    <a:pt x="4274726" y="1877117"/>
                    <a:pt x="4263834" y="1888008"/>
                    <a:pt x="4250399" y="1888008"/>
                  </a:cubicBezTo>
                  <a:lnTo>
                    <a:pt x="24327" y="1888008"/>
                  </a:lnTo>
                  <a:cubicBezTo>
                    <a:pt x="10891" y="1888008"/>
                    <a:pt x="0" y="1877117"/>
                    <a:pt x="0" y="1863681"/>
                  </a:cubicBezTo>
                  <a:lnTo>
                    <a:pt x="0" y="24327"/>
                  </a:lnTo>
                  <a:cubicBezTo>
                    <a:pt x="0" y="10891"/>
                    <a:pt x="10891" y="0"/>
                    <a:pt x="24327" y="0"/>
                  </a:cubicBezTo>
                  <a:close/>
                </a:path>
              </a:pathLst>
            </a:custGeom>
            <a:solidFill>
              <a:srgbClr val="FFFEF7">
                <a:alpha val="52941"/>
              </a:srgbClr>
            </a:solidFill>
            <a:ln>
              <a:solidFill>
                <a:schemeClr val="tx1"/>
              </a:solidFill>
            </a:ln>
          </p:spPr>
          <p:txBody>
            <a:bodyPr/>
            <a:lstStyle/>
            <a:p>
              <a:pPr algn="ctr"/>
              <a:r>
                <a:rPr lang="en-US" sz="7200" b="1" dirty="0">
                  <a:ln w="12700">
                    <a:solidFill>
                      <a:schemeClr val="tx1"/>
                    </a:solidFill>
                  </a:ln>
                  <a:solidFill>
                    <a:srgbClr val="FFFFFF"/>
                  </a:solidFill>
                </a:rPr>
                <a:t>  Then the Lord said to Abram, “Know for certain that your offspring will be sojourners in a land that is not theirs and will be servants there, and they will be afflicted for four hundred years. </a:t>
              </a:r>
              <a:endParaRPr lang="en-US" sz="6600" b="1" dirty="0">
                <a:ln w="12700">
                  <a:solidFill>
                    <a:schemeClr val="tx1"/>
                  </a:solidFill>
                </a:ln>
                <a:solidFill>
                  <a:srgbClr val="FFFFFF"/>
                </a:solidFill>
              </a:endParaRPr>
            </a:p>
            <a:p>
              <a:pPr algn="ctr"/>
              <a:r>
                <a:rPr lang="en-US" sz="6600" b="1" dirty="0">
                  <a:ln w="12700">
                    <a:solidFill>
                      <a:schemeClr val="tx1"/>
                    </a:solidFill>
                  </a:ln>
                  <a:solidFill>
                    <a:srgbClr val="FFFFFF"/>
                  </a:solidFill>
                </a:rPr>
                <a:t>Genesis 15:13-16</a:t>
              </a:r>
            </a:p>
          </p:txBody>
        </p:sp>
        <p:sp>
          <p:nvSpPr>
            <p:cNvPr id="7" name="TextBox 7">
              <a:extLst>
                <a:ext uri="{FF2B5EF4-FFF2-40B4-BE49-F238E27FC236}">
                  <a16:creationId xmlns:a16="http://schemas.microsoft.com/office/drawing/2014/main" id="{7061D764-F0AB-E6AB-8316-CAB470176C22}"/>
                </a:ext>
              </a:extLst>
            </p:cNvPr>
            <p:cNvSpPr txBox="1"/>
            <p:nvPr/>
          </p:nvSpPr>
          <p:spPr>
            <a:xfrm>
              <a:off x="0" y="-38100"/>
              <a:ext cx="4274726" cy="1926108"/>
            </a:xfrm>
            <a:prstGeom prst="rect">
              <a:avLst/>
            </a:prstGeom>
          </p:spPr>
          <p:txBody>
            <a:bodyPr lIns="50800" tIns="50800" rIns="50800" bIns="50800" rtlCol="0" anchor="ctr"/>
            <a:lstStyle/>
            <a:p>
              <a:pPr algn="ctr">
                <a:lnSpc>
                  <a:spcPts val="2659"/>
                </a:lnSpc>
                <a:spcBef>
                  <a:spcPct val="0"/>
                </a:spcBef>
              </a:pPr>
              <a:endParaRPr/>
            </a:p>
          </p:txBody>
        </p:sp>
      </p:grpSp>
      <p:sp>
        <p:nvSpPr>
          <p:cNvPr id="8" name="TextBox 8">
            <a:extLst>
              <a:ext uri="{FF2B5EF4-FFF2-40B4-BE49-F238E27FC236}">
                <a16:creationId xmlns:a16="http://schemas.microsoft.com/office/drawing/2014/main" id="{EAC1B6ED-6783-AC93-CD24-EE8CAE7A5E1F}"/>
              </a:ext>
            </a:extLst>
          </p:cNvPr>
          <p:cNvSpPr txBox="1"/>
          <p:nvPr/>
        </p:nvSpPr>
        <p:spPr>
          <a:xfrm>
            <a:off x="13030273" y="394335"/>
            <a:ext cx="4229027" cy="710352"/>
          </a:xfrm>
          <a:prstGeom prst="rect">
            <a:avLst/>
          </a:prstGeom>
        </p:spPr>
        <p:txBody>
          <a:bodyPr lIns="0" tIns="0" rIns="0" bIns="0" rtlCol="0" anchor="t">
            <a:spAutoFit/>
          </a:bodyPr>
          <a:lstStyle/>
          <a:p>
            <a:pPr marL="0" lvl="0" indent="0" algn="r">
              <a:lnSpc>
                <a:spcPts val="5471"/>
              </a:lnSpc>
              <a:spcBef>
                <a:spcPct val="0"/>
              </a:spcBef>
            </a:pPr>
            <a:r>
              <a:rPr lang="en-US" sz="3908">
                <a:solidFill>
                  <a:srgbClr val="FFFEF7"/>
                </a:solidFill>
                <a:latin typeface="Perandory"/>
                <a:ea typeface="Perandory"/>
                <a:cs typeface="Perandory"/>
                <a:sym typeface="Perandory"/>
              </a:rPr>
              <a:t>AB</a:t>
            </a:r>
            <a:r>
              <a:rPr lang="en-US" sz="3908" u="none" strike="noStrike">
                <a:solidFill>
                  <a:srgbClr val="FFFEF7"/>
                </a:solidFill>
                <a:latin typeface="Perandory"/>
                <a:ea typeface="Perandory"/>
                <a:cs typeface="Perandory"/>
                <a:sym typeface="Perandory"/>
              </a:rPr>
              <a:t>RAHAM'S FAITH</a:t>
            </a:r>
          </a:p>
        </p:txBody>
      </p:sp>
    </p:spTree>
    <p:extLst>
      <p:ext uri="{BB962C8B-B14F-4D97-AF65-F5344CB8AC3E}">
        <p14:creationId xmlns:p14="http://schemas.microsoft.com/office/powerpoint/2010/main" val="26965805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6D4DBE-9C56-41CA-7CA3-856915F294D5}"/>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9DA008BF-1FAF-91FB-C563-F329A317DEC6}"/>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r="-121"/>
            </a:stretch>
          </a:blipFill>
        </p:spPr>
        <p:txBody>
          <a:bodyPr/>
          <a:lstStyle/>
          <a:p>
            <a:endParaRPr lang="en-US"/>
          </a:p>
        </p:txBody>
      </p:sp>
      <p:sp>
        <p:nvSpPr>
          <p:cNvPr id="3" name="AutoShape 3">
            <a:extLst>
              <a:ext uri="{FF2B5EF4-FFF2-40B4-BE49-F238E27FC236}">
                <a16:creationId xmlns:a16="http://schemas.microsoft.com/office/drawing/2014/main" id="{7283AA0A-C40D-6A1F-DBAC-53DFB94C6F8A}"/>
              </a:ext>
            </a:extLst>
          </p:cNvPr>
          <p:cNvSpPr/>
          <p:nvPr/>
        </p:nvSpPr>
        <p:spPr>
          <a:xfrm flipV="1">
            <a:off x="1038225" y="518160"/>
            <a:ext cx="0" cy="510540"/>
          </a:xfrm>
          <a:prstGeom prst="line">
            <a:avLst/>
          </a:prstGeom>
          <a:ln w="19050" cap="flat">
            <a:solidFill>
              <a:srgbClr val="FFFEF7"/>
            </a:solidFill>
            <a:prstDash val="solid"/>
            <a:headEnd type="none" w="sm" len="sm"/>
            <a:tailEnd type="none" w="sm" len="sm"/>
          </a:ln>
        </p:spPr>
        <p:txBody>
          <a:bodyPr/>
          <a:lstStyle/>
          <a:p>
            <a:endParaRPr lang="en-US"/>
          </a:p>
        </p:txBody>
      </p:sp>
      <p:sp>
        <p:nvSpPr>
          <p:cNvPr id="4" name="Freeform 4">
            <a:extLst>
              <a:ext uri="{FF2B5EF4-FFF2-40B4-BE49-F238E27FC236}">
                <a16:creationId xmlns:a16="http://schemas.microsoft.com/office/drawing/2014/main" id="{1D1EE355-B431-956E-EB81-D4D1E5B861B7}"/>
              </a:ext>
            </a:extLst>
          </p:cNvPr>
          <p:cNvSpPr/>
          <p:nvPr/>
        </p:nvSpPr>
        <p:spPr>
          <a:xfrm>
            <a:off x="1274651" y="518160"/>
            <a:ext cx="994627" cy="510540"/>
          </a:xfrm>
          <a:custGeom>
            <a:avLst/>
            <a:gdLst/>
            <a:ahLst/>
            <a:cxnLst/>
            <a:rect l="l" t="t" r="r" b="b"/>
            <a:pathLst>
              <a:path w="994627" h="510540">
                <a:moveTo>
                  <a:pt x="0" y="0"/>
                </a:moveTo>
                <a:lnTo>
                  <a:pt x="994627" y="0"/>
                </a:lnTo>
                <a:lnTo>
                  <a:pt x="994627" y="510540"/>
                </a:lnTo>
                <a:lnTo>
                  <a:pt x="0" y="510540"/>
                </a:lnTo>
                <a:lnTo>
                  <a:pt x="0" y="0"/>
                </a:lnTo>
                <a:close/>
              </a:path>
            </a:pathLst>
          </a:custGeom>
          <a:blipFill>
            <a:blip r:embed="rId3"/>
            <a:stretch>
              <a:fillRect/>
            </a:stretch>
          </a:blipFill>
        </p:spPr>
        <p:txBody>
          <a:bodyPr/>
          <a:lstStyle/>
          <a:p>
            <a:endParaRPr lang="en-US"/>
          </a:p>
        </p:txBody>
      </p:sp>
      <p:grpSp>
        <p:nvGrpSpPr>
          <p:cNvPr id="5" name="Group 5">
            <a:extLst>
              <a:ext uri="{FF2B5EF4-FFF2-40B4-BE49-F238E27FC236}">
                <a16:creationId xmlns:a16="http://schemas.microsoft.com/office/drawing/2014/main" id="{67AACEC5-D4DE-224D-D8E8-68A224941D25}"/>
              </a:ext>
            </a:extLst>
          </p:cNvPr>
          <p:cNvGrpSpPr/>
          <p:nvPr/>
        </p:nvGrpSpPr>
        <p:grpSpPr>
          <a:xfrm>
            <a:off x="1028700" y="2089770"/>
            <a:ext cx="16230600" cy="7168530"/>
            <a:chOff x="0" y="0"/>
            <a:chExt cx="4274726" cy="1888008"/>
          </a:xfrm>
        </p:grpSpPr>
        <p:sp>
          <p:nvSpPr>
            <p:cNvPr id="6" name="Freeform 6">
              <a:extLst>
                <a:ext uri="{FF2B5EF4-FFF2-40B4-BE49-F238E27FC236}">
                  <a16:creationId xmlns:a16="http://schemas.microsoft.com/office/drawing/2014/main" id="{70CAEB31-62A9-9329-DB61-6917BDF0CA97}"/>
                </a:ext>
              </a:extLst>
            </p:cNvPr>
            <p:cNvSpPr/>
            <p:nvPr/>
          </p:nvSpPr>
          <p:spPr>
            <a:xfrm>
              <a:off x="0" y="0"/>
              <a:ext cx="4274726" cy="1888008"/>
            </a:xfrm>
            <a:custGeom>
              <a:avLst/>
              <a:gdLst/>
              <a:ahLst/>
              <a:cxnLst/>
              <a:rect l="l" t="t" r="r" b="b"/>
              <a:pathLst>
                <a:path w="4274726" h="1888008">
                  <a:moveTo>
                    <a:pt x="24327" y="0"/>
                  </a:moveTo>
                  <a:lnTo>
                    <a:pt x="4250399" y="0"/>
                  </a:lnTo>
                  <a:cubicBezTo>
                    <a:pt x="4263834" y="0"/>
                    <a:pt x="4274726" y="10891"/>
                    <a:pt x="4274726" y="24327"/>
                  </a:cubicBezTo>
                  <a:lnTo>
                    <a:pt x="4274726" y="1863681"/>
                  </a:lnTo>
                  <a:cubicBezTo>
                    <a:pt x="4274726" y="1877117"/>
                    <a:pt x="4263834" y="1888008"/>
                    <a:pt x="4250399" y="1888008"/>
                  </a:cubicBezTo>
                  <a:lnTo>
                    <a:pt x="24327" y="1888008"/>
                  </a:lnTo>
                  <a:cubicBezTo>
                    <a:pt x="10891" y="1888008"/>
                    <a:pt x="0" y="1877117"/>
                    <a:pt x="0" y="1863681"/>
                  </a:cubicBezTo>
                  <a:lnTo>
                    <a:pt x="0" y="24327"/>
                  </a:lnTo>
                  <a:cubicBezTo>
                    <a:pt x="0" y="10891"/>
                    <a:pt x="10891" y="0"/>
                    <a:pt x="24327" y="0"/>
                  </a:cubicBezTo>
                  <a:close/>
                </a:path>
              </a:pathLst>
            </a:custGeom>
            <a:solidFill>
              <a:srgbClr val="FFFEF7">
                <a:alpha val="52941"/>
              </a:srgbClr>
            </a:solidFill>
            <a:ln>
              <a:solidFill>
                <a:schemeClr val="tx1"/>
              </a:solidFill>
            </a:ln>
          </p:spPr>
          <p:txBody>
            <a:bodyPr/>
            <a:lstStyle/>
            <a:p>
              <a:pPr algn="ctr"/>
              <a:r>
                <a:rPr lang="en-US" sz="7200" b="1" dirty="0">
                  <a:ln w="12700">
                    <a:solidFill>
                      <a:schemeClr val="tx1"/>
                    </a:solidFill>
                  </a:ln>
                  <a:solidFill>
                    <a:srgbClr val="FFFFFF"/>
                  </a:solidFill>
                </a:rPr>
                <a:t>  But I will bring judgment on the nation that they serve, and afterward they shall come out with great possessions.</a:t>
              </a:r>
            </a:p>
            <a:p>
              <a:pPr algn="ctr"/>
              <a:endParaRPr lang="en-US" sz="6600" b="1" dirty="0">
                <a:ln w="12700">
                  <a:solidFill>
                    <a:schemeClr val="tx1"/>
                  </a:solidFill>
                </a:ln>
                <a:solidFill>
                  <a:srgbClr val="FFFFFF"/>
                </a:solidFill>
              </a:endParaRPr>
            </a:p>
            <a:p>
              <a:pPr algn="ctr"/>
              <a:r>
                <a:rPr lang="en-US" sz="6600" b="1" dirty="0">
                  <a:ln w="12700">
                    <a:solidFill>
                      <a:schemeClr val="tx1"/>
                    </a:solidFill>
                  </a:ln>
                  <a:solidFill>
                    <a:srgbClr val="FFFFFF"/>
                  </a:solidFill>
                </a:rPr>
                <a:t>Genesis 15:13-16</a:t>
              </a:r>
            </a:p>
          </p:txBody>
        </p:sp>
        <p:sp>
          <p:nvSpPr>
            <p:cNvPr id="7" name="TextBox 7">
              <a:extLst>
                <a:ext uri="{FF2B5EF4-FFF2-40B4-BE49-F238E27FC236}">
                  <a16:creationId xmlns:a16="http://schemas.microsoft.com/office/drawing/2014/main" id="{19C40F78-8607-0FF3-2C6C-B7AB96E64787}"/>
                </a:ext>
              </a:extLst>
            </p:cNvPr>
            <p:cNvSpPr txBox="1"/>
            <p:nvPr/>
          </p:nvSpPr>
          <p:spPr>
            <a:xfrm>
              <a:off x="0" y="-38100"/>
              <a:ext cx="4274726" cy="1926108"/>
            </a:xfrm>
            <a:prstGeom prst="rect">
              <a:avLst/>
            </a:prstGeom>
          </p:spPr>
          <p:txBody>
            <a:bodyPr lIns="50800" tIns="50800" rIns="50800" bIns="50800" rtlCol="0" anchor="ctr"/>
            <a:lstStyle/>
            <a:p>
              <a:pPr algn="ctr">
                <a:lnSpc>
                  <a:spcPts val="2659"/>
                </a:lnSpc>
                <a:spcBef>
                  <a:spcPct val="0"/>
                </a:spcBef>
              </a:pPr>
              <a:endParaRPr/>
            </a:p>
          </p:txBody>
        </p:sp>
      </p:grpSp>
      <p:sp>
        <p:nvSpPr>
          <p:cNvPr id="8" name="TextBox 8">
            <a:extLst>
              <a:ext uri="{FF2B5EF4-FFF2-40B4-BE49-F238E27FC236}">
                <a16:creationId xmlns:a16="http://schemas.microsoft.com/office/drawing/2014/main" id="{F86F399A-57D8-5FD5-992F-4F9384CD7980}"/>
              </a:ext>
            </a:extLst>
          </p:cNvPr>
          <p:cNvSpPr txBox="1"/>
          <p:nvPr/>
        </p:nvSpPr>
        <p:spPr>
          <a:xfrm>
            <a:off x="13030273" y="394335"/>
            <a:ext cx="4229027" cy="710352"/>
          </a:xfrm>
          <a:prstGeom prst="rect">
            <a:avLst/>
          </a:prstGeom>
        </p:spPr>
        <p:txBody>
          <a:bodyPr lIns="0" tIns="0" rIns="0" bIns="0" rtlCol="0" anchor="t">
            <a:spAutoFit/>
          </a:bodyPr>
          <a:lstStyle/>
          <a:p>
            <a:pPr marL="0" lvl="0" indent="0" algn="r">
              <a:lnSpc>
                <a:spcPts val="5471"/>
              </a:lnSpc>
              <a:spcBef>
                <a:spcPct val="0"/>
              </a:spcBef>
            </a:pPr>
            <a:r>
              <a:rPr lang="en-US" sz="3908">
                <a:solidFill>
                  <a:srgbClr val="FFFEF7"/>
                </a:solidFill>
                <a:latin typeface="Perandory"/>
                <a:ea typeface="Perandory"/>
                <a:cs typeface="Perandory"/>
                <a:sym typeface="Perandory"/>
              </a:rPr>
              <a:t>AB</a:t>
            </a:r>
            <a:r>
              <a:rPr lang="en-US" sz="3908" u="none" strike="noStrike">
                <a:solidFill>
                  <a:srgbClr val="FFFEF7"/>
                </a:solidFill>
                <a:latin typeface="Perandory"/>
                <a:ea typeface="Perandory"/>
                <a:cs typeface="Perandory"/>
                <a:sym typeface="Perandory"/>
              </a:rPr>
              <a:t>RAHAM'S FAITH</a:t>
            </a:r>
          </a:p>
        </p:txBody>
      </p:sp>
    </p:spTree>
    <p:extLst>
      <p:ext uri="{BB962C8B-B14F-4D97-AF65-F5344CB8AC3E}">
        <p14:creationId xmlns:p14="http://schemas.microsoft.com/office/powerpoint/2010/main" val="18758435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0F2AD0-34E2-7BF7-D0A0-6C18E0A3474E}"/>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1F6EC539-23CC-0C39-2A05-382FC3E21FA4}"/>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r="-121"/>
            </a:stretch>
          </a:blipFill>
        </p:spPr>
        <p:txBody>
          <a:bodyPr/>
          <a:lstStyle/>
          <a:p>
            <a:endParaRPr lang="en-US"/>
          </a:p>
        </p:txBody>
      </p:sp>
      <p:sp>
        <p:nvSpPr>
          <p:cNvPr id="3" name="AutoShape 3">
            <a:extLst>
              <a:ext uri="{FF2B5EF4-FFF2-40B4-BE49-F238E27FC236}">
                <a16:creationId xmlns:a16="http://schemas.microsoft.com/office/drawing/2014/main" id="{75A2943F-10C1-86B2-39B0-7D822525E85C}"/>
              </a:ext>
            </a:extLst>
          </p:cNvPr>
          <p:cNvSpPr/>
          <p:nvPr/>
        </p:nvSpPr>
        <p:spPr>
          <a:xfrm flipV="1">
            <a:off x="1038225" y="518160"/>
            <a:ext cx="0" cy="510540"/>
          </a:xfrm>
          <a:prstGeom prst="line">
            <a:avLst/>
          </a:prstGeom>
          <a:ln w="19050" cap="flat">
            <a:solidFill>
              <a:srgbClr val="FFFEF7"/>
            </a:solidFill>
            <a:prstDash val="solid"/>
            <a:headEnd type="none" w="sm" len="sm"/>
            <a:tailEnd type="none" w="sm" len="sm"/>
          </a:ln>
        </p:spPr>
        <p:txBody>
          <a:bodyPr/>
          <a:lstStyle/>
          <a:p>
            <a:endParaRPr lang="en-US"/>
          </a:p>
        </p:txBody>
      </p:sp>
      <p:sp>
        <p:nvSpPr>
          <p:cNvPr id="4" name="Freeform 4">
            <a:extLst>
              <a:ext uri="{FF2B5EF4-FFF2-40B4-BE49-F238E27FC236}">
                <a16:creationId xmlns:a16="http://schemas.microsoft.com/office/drawing/2014/main" id="{AB799287-F3A0-4FDB-C879-0D190969D6C5}"/>
              </a:ext>
            </a:extLst>
          </p:cNvPr>
          <p:cNvSpPr/>
          <p:nvPr/>
        </p:nvSpPr>
        <p:spPr>
          <a:xfrm>
            <a:off x="1274651" y="518160"/>
            <a:ext cx="994627" cy="510540"/>
          </a:xfrm>
          <a:custGeom>
            <a:avLst/>
            <a:gdLst/>
            <a:ahLst/>
            <a:cxnLst/>
            <a:rect l="l" t="t" r="r" b="b"/>
            <a:pathLst>
              <a:path w="994627" h="510540">
                <a:moveTo>
                  <a:pt x="0" y="0"/>
                </a:moveTo>
                <a:lnTo>
                  <a:pt x="994627" y="0"/>
                </a:lnTo>
                <a:lnTo>
                  <a:pt x="994627" y="510540"/>
                </a:lnTo>
                <a:lnTo>
                  <a:pt x="0" y="510540"/>
                </a:lnTo>
                <a:lnTo>
                  <a:pt x="0" y="0"/>
                </a:lnTo>
                <a:close/>
              </a:path>
            </a:pathLst>
          </a:custGeom>
          <a:blipFill>
            <a:blip r:embed="rId3"/>
            <a:stretch>
              <a:fillRect/>
            </a:stretch>
          </a:blipFill>
        </p:spPr>
        <p:txBody>
          <a:bodyPr/>
          <a:lstStyle/>
          <a:p>
            <a:endParaRPr lang="en-US"/>
          </a:p>
        </p:txBody>
      </p:sp>
      <p:grpSp>
        <p:nvGrpSpPr>
          <p:cNvPr id="5" name="Group 5">
            <a:extLst>
              <a:ext uri="{FF2B5EF4-FFF2-40B4-BE49-F238E27FC236}">
                <a16:creationId xmlns:a16="http://schemas.microsoft.com/office/drawing/2014/main" id="{5DDAF4F1-B2F4-9BC4-B5EE-73E716B5A2F3}"/>
              </a:ext>
            </a:extLst>
          </p:cNvPr>
          <p:cNvGrpSpPr/>
          <p:nvPr/>
        </p:nvGrpSpPr>
        <p:grpSpPr>
          <a:xfrm>
            <a:off x="1028700" y="2089770"/>
            <a:ext cx="16230600" cy="7168530"/>
            <a:chOff x="0" y="0"/>
            <a:chExt cx="4274726" cy="1888008"/>
          </a:xfrm>
        </p:grpSpPr>
        <p:sp>
          <p:nvSpPr>
            <p:cNvPr id="6" name="Freeform 6">
              <a:extLst>
                <a:ext uri="{FF2B5EF4-FFF2-40B4-BE49-F238E27FC236}">
                  <a16:creationId xmlns:a16="http://schemas.microsoft.com/office/drawing/2014/main" id="{617B1BE0-9FE5-9DDA-7643-23C33BAAE847}"/>
                </a:ext>
              </a:extLst>
            </p:cNvPr>
            <p:cNvSpPr/>
            <p:nvPr/>
          </p:nvSpPr>
          <p:spPr>
            <a:xfrm>
              <a:off x="0" y="0"/>
              <a:ext cx="4274726" cy="1888008"/>
            </a:xfrm>
            <a:custGeom>
              <a:avLst/>
              <a:gdLst/>
              <a:ahLst/>
              <a:cxnLst/>
              <a:rect l="l" t="t" r="r" b="b"/>
              <a:pathLst>
                <a:path w="4274726" h="1888008">
                  <a:moveTo>
                    <a:pt x="24327" y="0"/>
                  </a:moveTo>
                  <a:lnTo>
                    <a:pt x="4250399" y="0"/>
                  </a:lnTo>
                  <a:cubicBezTo>
                    <a:pt x="4263834" y="0"/>
                    <a:pt x="4274726" y="10891"/>
                    <a:pt x="4274726" y="24327"/>
                  </a:cubicBezTo>
                  <a:lnTo>
                    <a:pt x="4274726" y="1863681"/>
                  </a:lnTo>
                  <a:cubicBezTo>
                    <a:pt x="4274726" y="1877117"/>
                    <a:pt x="4263834" y="1888008"/>
                    <a:pt x="4250399" y="1888008"/>
                  </a:cubicBezTo>
                  <a:lnTo>
                    <a:pt x="24327" y="1888008"/>
                  </a:lnTo>
                  <a:cubicBezTo>
                    <a:pt x="10891" y="1888008"/>
                    <a:pt x="0" y="1877117"/>
                    <a:pt x="0" y="1863681"/>
                  </a:cubicBezTo>
                  <a:lnTo>
                    <a:pt x="0" y="24327"/>
                  </a:lnTo>
                  <a:cubicBezTo>
                    <a:pt x="0" y="10891"/>
                    <a:pt x="10891" y="0"/>
                    <a:pt x="24327" y="0"/>
                  </a:cubicBezTo>
                  <a:close/>
                </a:path>
              </a:pathLst>
            </a:custGeom>
            <a:solidFill>
              <a:srgbClr val="FFFEF7">
                <a:alpha val="52941"/>
              </a:srgbClr>
            </a:solidFill>
            <a:ln>
              <a:solidFill>
                <a:schemeClr val="tx1"/>
              </a:solidFill>
            </a:ln>
          </p:spPr>
          <p:txBody>
            <a:bodyPr/>
            <a:lstStyle/>
            <a:p>
              <a:pPr algn="ctr"/>
              <a:r>
                <a:rPr lang="en-US" sz="7200" b="1" dirty="0">
                  <a:ln w="12700">
                    <a:solidFill>
                      <a:schemeClr val="tx1"/>
                    </a:solidFill>
                  </a:ln>
                  <a:solidFill>
                    <a:srgbClr val="FFFFFF"/>
                  </a:solidFill>
                </a:rPr>
                <a:t>  As for you, you shall go to your fathers in peace; you shall be buried in a good old age. And they shall come back here in the fourth generation, for the iniquity of the Amorites is not yet complete.”</a:t>
              </a:r>
              <a:endParaRPr lang="en-US" sz="6600" b="1" dirty="0">
                <a:ln w="12700">
                  <a:solidFill>
                    <a:schemeClr val="tx1"/>
                  </a:solidFill>
                </a:ln>
                <a:solidFill>
                  <a:srgbClr val="FFFFFF"/>
                </a:solidFill>
              </a:endParaRPr>
            </a:p>
            <a:p>
              <a:pPr algn="ctr"/>
              <a:r>
                <a:rPr lang="en-US" sz="6600" b="1" dirty="0">
                  <a:ln w="12700">
                    <a:solidFill>
                      <a:schemeClr val="tx1"/>
                    </a:solidFill>
                  </a:ln>
                  <a:solidFill>
                    <a:srgbClr val="FFFFFF"/>
                  </a:solidFill>
                </a:rPr>
                <a:t>Genesis 15:13-16</a:t>
              </a:r>
            </a:p>
          </p:txBody>
        </p:sp>
        <p:sp>
          <p:nvSpPr>
            <p:cNvPr id="7" name="TextBox 7">
              <a:extLst>
                <a:ext uri="{FF2B5EF4-FFF2-40B4-BE49-F238E27FC236}">
                  <a16:creationId xmlns:a16="http://schemas.microsoft.com/office/drawing/2014/main" id="{1C57F61C-3EE1-062B-FD32-8FCF1727922A}"/>
                </a:ext>
              </a:extLst>
            </p:cNvPr>
            <p:cNvSpPr txBox="1"/>
            <p:nvPr/>
          </p:nvSpPr>
          <p:spPr>
            <a:xfrm>
              <a:off x="0" y="-38100"/>
              <a:ext cx="4274726" cy="1926108"/>
            </a:xfrm>
            <a:prstGeom prst="rect">
              <a:avLst/>
            </a:prstGeom>
          </p:spPr>
          <p:txBody>
            <a:bodyPr lIns="50800" tIns="50800" rIns="50800" bIns="50800" rtlCol="0" anchor="ctr"/>
            <a:lstStyle/>
            <a:p>
              <a:pPr algn="ctr">
                <a:lnSpc>
                  <a:spcPts val="2659"/>
                </a:lnSpc>
                <a:spcBef>
                  <a:spcPct val="0"/>
                </a:spcBef>
              </a:pPr>
              <a:endParaRPr/>
            </a:p>
          </p:txBody>
        </p:sp>
      </p:grpSp>
      <p:sp>
        <p:nvSpPr>
          <p:cNvPr id="8" name="TextBox 8">
            <a:extLst>
              <a:ext uri="{FF2B5EF4-FFF2-40B4-BE49-F238E27FC236}">
                <a16:creationId xmlns:a16="http://schemas.microsoft.com/office/drawing/2014/main" id="{76A7AACA-D667-CD92-4054-253B75316221}"/>
              </a:ext>
            </a:extLst>
          </p:cNvPr>
          <p:cNvSpPr txBox="1"/>
          <p:nvPr/>
        </p:nvSpPr>
        <p:spPr>
          <a:xfrm>
            <a:off x="13030273" y="394335"/>
            <a:ext cx="4229027" cy="710352"/>
          </a:xfrm>
          <a:prstGeom prst="rect">
            <a:avLst/>
          </a:prstGeom>
        </p:spPr>
        <p:txBody>
          <a:bodyPr lIns="0" tIns="0" rIns="0" bIns="0" rtlCol="0" anchor="t">
            <a:spAutoFit/>
          </a:bodyPr>
          <a:lstStyle/>
          <a:p>
            <a:pPr marL="0" lvl="0" indent="0" algn="r">
              <a:lnSpc>
                <a:spcPts val="5471"/>
              </a:lnSpc>
              <a:spcBef>
                <a:spcPct val="0"/>
              </a:spcBef>
            </a:pPr>
            <a:r>
              <a:rPr lang="en-US" sz="3908">
                <a:solidFill>
                  <a:srgbClr val="FFFEF7"/>
                </a:solidFill>
                <a:latin typeface="Perandory"/>
                <a:ea typeface="Perandory"/>
                <a:cs typeface="Perandory"/>
                <a:sym typeface="Perandory"/>
              </a:rPr>
              <a:t>AB</a:t>
            </a:r>
            <a:r>
              <a:rPr lang="en-US" sz="3908" u="none" strike="noStrike">
                <a:solidFill>
                  <a:srgbClr val="FFFEF7"/>
                </a:solidFill>
                <a:latin typeface="Perandory"/>
                <a:ea typeface="Perandory"/>
                <a:cs typeface="Perandory"/>
                <a:sym typeface="Perandory"/>
              </a:rPr>
              <a:t>RAHAM'S FAITH</a:t>
            </a:r>
          </a:p>
        </p:txBody>
      </p:sp>
    </p:spTree>
    <p:extLst>
      <p:ext uri="{BB962C8B-B14F-4D97-AF65-F5344CB8AC3E}">
        <p14:creationId xmlns:p14="http://schemas.microsoft.com/office/powerpoint/2010/main" val="33384661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2FB368-6DB2-A4E5-CF77-876AEABCBE09}"/>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0A1234C1-F53B-E40B-E19C-ACBBC6A9E3DA}"/>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r="-121"/>
            </a:stretch>
          </a:blipFill>
        </p:spPr>
        <p:txBody>
          <a:bodyPr/>
          <a:lstStyle/>
          <a:p>
            <a:endParaRPr lang="en-US"/>
          </a:p>
        </p:txBody>
      </p:sp>
      <p:sp>
        <p:nvSpPr>
          <p:cNvPr id="3" name="AutoShape 3">
            <a:extLst>
              <a:ext uri="{FF2B5EF4-FFF2-40B4-BE49-F238E27FC236}">
                <a16:creationId xmlns:a16="http://schemas.microsoft.com/office/drawing/2014/main" id="{663CBA81-28A3-A969-3A80-457C2CF53003}"/>
              </a:ext>
            </a:extLst>
          </p:cNvPr>
          <p:cNvSpPr/>
          <p:nvPr/>
        </p:nvSpPr>
        <p:spPr>
          <a:xfrm flipV="1">
            <a:off x="1038225" y="518160"/>
            <a:ext cx="0" cy="510540"/>
          </a:xfrm>
          <a:prstGeom prst="line">
            <a:avLst/>
          </a:prstGeom>
          <a:ln w="19050" cap="flat">
            <a:solidFill>
              <a:srgbClr val="FFFEF7"/>
            </a:solidFill>
            <a:prstDash val="solid"/>
            <a:headEnd type="none" w="sm" len="sm"/>
            <a:tailEnd type="none" w="sm" len="sm"/>
          </a:ln>
        </p:spPr>
        <p:txBody>
          <a:bodyPr/>
          <a:lstStyle/>
          <a:p>
            <a:endParaRPr lang="en-US"/>
          </a:p>
        </p:txBody>
      </p:sp>
      <p:sp>
        <p:nvSpPr>
          <p:cNvPr id="4" name="Freeform 4">
            <a:extLst>
              <a:ext uri="{FF2B5EF4-FFF2-40B4-BE49-F238E27FC236}">
                <a16:creationId xmlns:a16="http://schemas.microsoft.com/office/drawing/2014/main" id="{CC609D08-6DB5-0EE1-E458-F8B720F24C3A}"/>
              </a:ext>
            </a:extLst>
          </p:cNvPr>
          <p:cNvSpPr/>
          <p:nvPr/>
        </p:nvSpPr>
        <p:spPr>
          <a:xfrm>
            <a:off x="1274651" y="518160"/>
            <a:ext cx="994627" cy="510540"/>
          </a:xfrm>
          <a:custGeom>
            <a:avLst/>
            <a:gdLst/>
            <a:ahLst/>
            <a:cxnLst/>
            <a:rect l="l" t="t" r="r" b="b"/>
            <a:pathLst>
              <a:path w="994627" h="510540">
                <a:moveTo>
                  <a:pt x="0" y="0"/>
                </a:moveTo>
                <a:lnTo>
                  <a:pt x="994627" y="0"/>
                </a:lnTo>
                <a:lnTo>
                  <a:pt x="994627" y="510540"/>
                </a:lnTo>
                <a:lnTo>
                  <a:pt x="0" y="510540"/>
                </a:lnTo>
                <a:lnTo>
                  <a:pt x="0" y="0"/>
                </a:lnTo>
                <a:close/>
              </a:path>
            </a:pathLst>
          </a:custGeom>
          <a:blipFill>
            <a:blip r:embed="rId3"/>
            <a:stretch>
              <a:fillRect/>
            </a:stretch>
          </a:blipFill>
        </p:spPr>
        <p:txBody>
          <a:bodyPr/>
          <a:lstStyle/>
          <a:p>
            <a:endParaRPr lang="en-US"/>
          </a:p>
        </p:txBody>
      </p:sp>
      <p:grpSp>
        <p:nvGrpSpPr>
          <p:cNvPr id="5" name="Group 5">
            <a:extLst>
              <a:ext uri="{FF2B5EF4-FFF2-40B4-BE49-F238E27FC236}">
                <a16:creationId xmlns:a16="http://schemas.microsoft.com/office/drawing/2014/main" id="{063B828D-C360-8AB3-A855-08B51FF175C2}"/>
              </a:ext>
            </a:extLst>
          </p:cNvPr>
          <p:cNvGrpSpPr/>
          <p:nvPr/>
        </p:nvGrpSpPr>
        <p:grpSpPr>
          <a:xfrm>
            <a:off x="1028700" y="2089770"/>
            <a:ext cx="16230600" cy="7168530"/>
            <a:chOff x="0" y="0"/>
            <a:chExt cx="4274726" cy="1888008"/>
          </a:xfrm>
        </p:grpSpPr>
        <p:sp>
          <p:nvSpPr>
            <p:cNvPr id="6" name="Freeform 6">
              <a:extLst>
                <a:ext uri="{FF2B5EF4-FFF2-40B4-BE49-F238E27FC236}">
                  <a16:creationId xmlns:a16="http://schemas.microsoft.com/office/drawing/2014/main" id="{C94B3768-C5B5-9542-860E-99C555A9D2A3}"/>
                </a:ext>
              </a:extLst>
            </p:cNvPr>
            <p:cNvSpPr/>
            <p:nvPr/>
          </p:nvSpPr>
          <p:spPr>
            <a:xfrm>
              <a:off x="0" y="0"/>
              <a:ext cx="4274726" cy="1888008"/>
            </a:xfrm>
            <a:custGeom>
              <a:avLst/>
              <a:gdLst/>
              <a:ahLst/>
              <a:cxnLst/>
              <a:rect l="l" t="t" r="r" b="b"/>
              <a:pathLst>
                <a:path w="4274726" h="1888008">
                  <a:moveTo>
                    <a:pt x="24327" y="0"/>
                  </a:moveTo>
                  <a:lnTo>
                    <a:pt x="4250399" y="0"/>
                  </a:lnTo>
                  <a:cubicBezTo>
                    <a:pt x="4263834" y="0"/>
                    <a:pt x="4274726" y="10891"/>
                    <a:pt x="4274726" y="24327"/>
                  </a:cubicBezTo>
                  <a:lnTo>
                    <a:pt x="4274726" y="1863681"/>
                  </a:lnTo>
                  <a:cubicBezTo>
                    <a:pt x="4274726" y="1877117"/>
                    <a:pt x="4263834" y="1888008"/>
                    <a:pt x="4250399" y="1888008"/>
                  </a:cubicBezTo>
                  <a:lnTo>
                    <a:pt x="24327" y="1888008"/>
                  </a:lnTo>
                  <a:cubicBezTo>
                    <a:pt x="10891" y="1888008"/>
                    <a:pt x="0" y="1877117"/>
                    <a:pt x="0" y="1863681"/>
                  </a:cubicBezTo>
                  <a:lnTo>
                    <a:pt x="0" y="24327"/>
                  </a:lnTo>
                  <a:cubicBezTo>
                    <a:pt x="0" y="10891"/>
                    <a:pt x="10891" y="0"/>
                    <a:pt x="24327" y="0"/>
                  </a:cubicBezTo>
                  <a:close/>
                </a:path>
              </a:pathLst>
            </a:custGeom>
            <a:solidFill>
              <a:srgbClr val="FFFEF7">
                <a:alpha val="52941"/>
              </a:srgbClr>
            </a:solidFill>
          </p:spPr>
          <p:txBody>
            <a:bodyPr/>
            <a:lstStyle/>
            <a:p>
              <a:r>
                <a:rPr lang="en-US" sz="8000" b="1" dirty="0"/>
                <a:t>II. The Ceremony Goes Off Script  </a:t>
              </a:r>
            </a:p>
            <a:p>
              <a:r>
                <a:rPr lang="en-US" sz="6000" b="1" dirty="0"/>
                <a:t>Answering questions not asked:</a:t>
              </a:r>
            </a:p>
            <a:p>
              <a:endParaRPr lang="en-US" sz="6000" b="1" dirty="0"/>
            </a:p>
            <a:p>
              <a:r>
                <a:rPr lang="en-US" sz="6000" b="1" dirty="0"/>
                <a:t>1.</a:t>
              </a:r>
            </a:p>
            <a:p>
              <a:r>
                <a:rPr lang="en-US" sz="6000" b="1" dirty="0"/>
                <a:t>2.</a:t>
              </a:r>
            </a:p>
            <a:p>
              <a:r>
                <a:rPr lang="en-US" sz="6000" b="1" dirty="0"/>
                <a:t>3.</a:t>
              </a:r>
            </a:p>
            <a:p>
              <a:r>
                <a:rPr lang="en-US" sz="6000" b="1" dirty="0"/>
                <a:t>4.</a:t>
              </a:r>
            </a:p>
            <a:p>
              <a:endParaRPr lang="en-US" sz="6000" b="1" dirty="0"/>
            </a:p>
            <a:p>
              <a:r>
                <a:rPr lang="en-US" sz="6000" b="1" dirty="0"/>
                <a:t>				</a:t>
              </a:r>
            </a:p>
          </p:txBody>
        </p:sp>
        <p:sp>
          <p:nvSpPr>
            <p:cNvPr id="7" name="TextBox 7">
              <a:extLst>
                <a:ext uri="{FF2B5EF4-FFF2-40B4-BE49-F238E27FC236}">
                  <a16:creationId xmlns:a16="http://schemas.microsoft.com/office/drawing/2014/main" id="{F4278B91-9AD6-3FD0-EE3C-38992E1D6D56}"/>
                </a:ext>
              </a:extLst>
            </p:cNvPr>
            <p:cNvSpPr txBox="1"/>
            <p:nvPr/>
          </p:nvSpPr>
          <p:spPr>
            <a:xfrm>
              <a:off x="0" y="-38100"/>
              <a:ext cx="4274726" cy="1926108"/>
            </a:xfrm>
            <a:prstGeom prst="rect">
              <a:avLst/>
            </a:prstGeom>
          </p:spPr>
          <p:txBody>
            <a:bodyPr lIns="50800" tIns="50800" rIns="50800" bIns="50800" rtlCol="0" anchor="ctr"/>
            <a:lstStyle/>
            <a:p>
              <a:pPr algn="ctr">
                <a:lnSpc>
                  <a:spcPts val="2659"/>
                </a:lnSpc>
                <a:spcBef>
                  <a:spcPct val="0"/>
                </a:spcBef>
              </a:pPr>
              <a:endParaRPr/>
            </a:p>
          </p:txBody>
        </p:sp>
      </p:grpSp>
      <p:sp>
        <p:nvSpPr>
          <p:cNvPr id="8" name="TextBox 8">
            <a:extLst>
              <a:ext uri="{FF2B5EF4-FFF2-40B4-BE49-F238E27FC236}">
                <a16:creationId xmlns:a16="http://schemas.microsoft.com/office/drawing/2014/main" id="{212E2264-3ACB-E43E-1F79-9B804BE831D0}"/>
              </a:ext>
            </a:extLst>
          </p:cNvPr>
          <p:cNvSpPr txBox="1"/>
          <p:nvPr/>
        </p:nvSpPr>
        <p:spPr>
          <a:xfrm>
            <a:off x="13030273" y="394335"/>
            <a:ext cx="4229027" cy="710352"/>
          </a:xfrm>
          <a:prstGeom prst="rect">
            <a:avLst/>
          </a:prstGeom>
        </p:spPr>
        <p:txBody>
          <a:bodyPr lIns="0" tIns="0" rIns="0" bIns="0" rtlCol="0" anchor="t">
            <a:spAutoFit/>
          </a:bodyPr>
          <a:lstStyle/>
          <a:p>
            <a:pPr marL="0" lvl="0" indent="0" algn="r">
              <a:lnSpc>
                <a:spcPts val="5471"/>
              </a:lnSpc>
              <a:spcBef>
                <a:spcPct val="0"/>
              </a:spcBef>
            </a:pPr>
            <a:r>
              <a:rPr lang="en-US" sz="3908">
                <a:solidFill>
                  <a:srgbClr val="FFFEF7"/>
                </a:solidFill>
                <a:latin typeface="Perandory"/>
                <a:ea typeface="Perandory"/>
                <a:cs typeface="Perandory"/>
                <a:sym typeface="Perandory"/>
              </a:rPr>
              <a:t>AB</a:t>
            </a:r>
            <a:r>
              <a:rPr lang="en-US" sz="3908" u="none" strike="noStrike">
                <a:solidFill>
                  <a:srgbClr val="FFFEF7"/>
                </a:solidFill>
                <a:latin typeface="Perandory"/>
                <a:ea typeface="Perandory"/>
                <a:cs typeface="Perandory"/>
                <a:sym typeface="Perandory"/>
              </a:rPr>
              <a:t>RAHAM'S FAITH</a:t>
            </a:r>
          </a:p>
        </p:txBody>
      </p:sp>
    </p:spTree>
    <p:extLst>
      <p:ext uri="{BB962C8B-B14F-4D97-AF65-F5344CB8AC3E}">
        <p14:creationId xmlns:p14="http://schemas.microsoft.com/office/powerpoint/2010/main" val="24499990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F367C3-C932-F2E3-AB17-943D50809F1C}"/>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7E31E5A4-F5D4-8ACD-00A8-D29E1C746908}"/>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r="-121"/>
            </a:stretch>
          </a:blipFill>
        </p:spPr>
        <p:txBody>
          <a:bodyPr/>
          <a:lstStyle/>
          <a:p>
            <a:endParaRPr lang="en-US"/>
          </a:p>
        </p:txBody>
      </p:sp>
      <p:sp>
        <p:nvSpPr>
          <p:cNvPr id="3" name="AutoShape 3">
            <a:extLst>
              <a:ext uri="{FF2B5EF4-FFF2-40B4-BE49-F238E27FC236}">
                <a16:creationId xmlns:a16="http://schemas.microsoft.com/office/drawing/2014/main" id="{CA57BEE9-335B-71E6-6656-957C8CECED11}"/>
              </a:ext>
            </a:extLst>
          </p:cNvPr>
          <p:cNvSpPr/>
          <p:nvPr/>
        </p:nvSpPr>
        <p:spPr>
          <a:xfrm flipV="1">
            <a:off x="1038225" y="518160"/>
            <a:ext cx="0" cy="510540"/>
          </a:xfrm>
          <a:prstGeom prst="line">
            <a:avLst/>
          </a:prstGeom>
          <a:ln w="19050" cap="flat">
            <a:solidFill>
              <a:srgbClr val="FFFEF7"/>
            </a:solidFill>
            <a:prstDash val="solid"/>
            <a:headEnd type="none" w="sm" len="sm"/>
            <a:tailEnd type="none" w="sm" len="sm"/>
          </a:ln>
        </p:spPr>
        <p:txBody>
          <a:bodyPr/>
          <a:lstStyle/>
          <a:p>
            <a:endParaRPr lang="en-US"/>
          </a:p>
        </p:txBody>
      </p:sp>
      <p:sp>
        <p:nvSpPr>
          <p:cNvPr id="4" name="Freeform 4">
            <a:extLst>
              <a:ext uri="{FF2B5EF4-FFF2-40B4-BE49-F238E27FC236}">
                <a16:creationId xmlns:a16="http://schemas.microsoft.com/office/drawing/2014/main" id="{F92E1409-2A8E-5A7C-846A-EB8774034B17}"/>
              </a:ext>
            </a:extLst>
          </p:cNvPr>
          <p:cNvSpPr/>
          <p:nvPr/>
        </p:nvSpPr>
        <p:spPr>
          <a:xfrm>
            <a:off x="1274651" y="518160"/>
            <a:ext cx="994627" cy="510540"/>
          </a:xfrm>
          <a:custGeom>
            <a:avLst/>
            <a:gdLst/>
            <a:ahLst/>
            <a:cxnLst/>
            <a:rect l="l" t="t" r="r" b="b"/>
            <a:pathLst>
              <a:path w="994627" h="510540">
                <a:moveTo>
                  <a:pt x="0" y="0"/>
                </a:moveTo>
                <a:lnTo>
                  <a:pt x="994627" y="0"/>
                </a:lnTo>
                <a:lnTo>
                  <a:pt x="994627" y="510540"/>
                </a:lnTo>
                <a:lnTo>
                  <a:pt x="0" y="510540"/>
                </a:lnTo>
                <a:lnTo>
                  <a:pt x="0" y="0"/>
                </a:lnTo>
                <a:close/>
              </a:path>
            </a:pathLst>
          </a:custGeom>
          <a:blipFill>
            <a:blip r:embed="rId3"/>
            <a:stretch>
              <a:fillRect/>
            </a:stretch>
          </a:blipFill>
        </p:spPr>
        <p:txBody>
          <a:bodyPr/>
          <a:lstStyle/>
          <a:p>
            <a:endParaRPr lang="en-US"/>
          </a:p>
        </p:txBody>
      </p:sp>
      <p:grpSp>
        <p:nvGrpSpPr>
          <p:cNvPr id="5" name="Group 5">
            <a:extLst>
              <a:ext uri="{FF2B5EF4-FFF2-40B4-BE49-F238E27FC236}">
                <a16:creationId xmlns:a16="http://schemas.microsoft.com/office/drawing/2014/main" id="{A8B2204C-C9E9-0840-6A58-B934A9F6BEEF}"/>
              </a:ext>
            </a:extLst>
          </p:cNvPr>
          <p:cNvGrpSpPr/>
          <p:nvPr/>
        </p:nvGrpSpPr>
        <p:grpSpPr>
          <a:xfrm>
            <a:off x="1028700" y="2089770"/>
            <a:ext cx="16230600" cy="7168530"/>
            <a:chOff x="0" y="0"/>
            <a:chExt cx="4274726" cy="1888008"/>
          </a:xfrm>
        </p:grpSpPr>
        <p:sp>
          <p:nvSpPr>
            <p:cNvPr id="6" name="Freeform 6">
              <a:extLst>
                <a:ext uri="{FF2B5EF4-FFF2-40B4-BE49-F238E27FC236}">
                  <a16:creationId xmlns:a16="http://schemas.microsoft.com/office/drawing/2014/main" id="{F71C7649-D55D-32DE-EB60-AE8BB98A5D93}"/>
                </a:ext>
              </a:extLst>
            </p:cNvPr>
            <p:cNvSpPr/>
            <p:nvPr/>
          </p:nvSpPr>
          <p:spPr>
            <a:xfrm>
              <a:off x="0" y="0"/>
              <a:ext cx="4274726" cy="1888008"/>
            </a:xfrm>
            <a:custGeom>
              <a:avLst/>
              <a:gdLst/>
              <a:ahLst/>
              <a:cxnLst/>
              <a:rect l="l" t="t" r="r" b="b"/>
              <a:pathLst>
                <a:path w="4274726" h="1888008">
                  <a:moveTo>
                    <a:pt x="24327" y="0"/>
                  </a:moveTo>
                  <a:lnTo>
                    <a:pt x="4250399" y="0"/>
                  </a:lnTo>
                  <a:cubicBezTo>
                    <a:pt x="4263834" y="0"/>
                    <a:pt x="4274726" y="10891"/>
                    <a:pt x="4274726" y="24327"/>
                  </a:cubicBezTo>
                  <a:lnTo>
                    <a:pt x="4274726" y="1863681"/>
                  </a:lnTo>
                  <a:cubicBezTo>
                    <a:pt x="4274726" y="1877117"/>
                    <a:pt x="4263834" y="1888008"/>
                    <a:pt x="4250399" y="1888008"/>
                  </a:cubicBezTo>
                  <a:lnTo>
                    <a:pt x="24327" y="1888008"/>
                  </a:lnTo>
                  <a:cubicBezTo>
                    <a:pt x="10891" y="1888008"/>
                    <a:pt x="0" y="1877117"/>
                    <a:pt x="0" y="1863681"/>
                  </a:cubicBezTo>
                  <a:lnTo>
                    <a:pt x="0" y="24327"/>
                  </a:lnTo>
                  <a:cubicBezTo>
                    <a:pt x="0" y="10891"/>
                    <a:pt x="10891" y="0"/>
                    <a:pt x="24327" y="0"/>
                  </a:cubicBezTo>
                  <a:close/>
                </a:path>
              </a:pathLst>
            </a:custGeom>
            <a:solidFill>
              <a:srgbClr val="FFFEF7">
                <a:alpha val="52941"/>
              </a:srgbClr>
            </a:solidFill>
          </p:spPr>
          <p:txBody>
            <a:bodyPr/>
            <a:lstStyle/>
            <a:p>
              <a:r>
                <a:rPr lang="en-US" sz="8000" b="1" dirty="0"/>
                <a:t>III. The Pronouncement of Promise</a:t>
              </a:r>
            </a:p>
            <a:p>
              <a:endParaRPr lang="en-US" sz="8000" b="1" dirty="0"/>
            </a:p>
            <a:p>
              <a:r>
                <a:rPr lang="en-US" sz="8000" b="1" dirty="0"/>
                <a:t>				</a:t>
              </a:r>
              <a:r>
                <a:rPr lang="en-US" sz="8000" b="1" dirty="0">
                  <a:solidFill>
                    <a:srgbClr val="FFFF00"/>
                  </a:solidFill>
                </a:rPr>
                <a:t>On that day</a:t>
              </a:r>
              <a:endParaRPr lang="en-US" sz="6000" b="1" dirty="0">
                <a:solidFill>
                  <a:srgbClr val="FFFF00"/>
                </a:solidFill>
              </a:endParaRPr>
            </a:p>
          </p:txBody>
        </p:sp>
        <p:sp>
          <p:nvSpPr>
            <p:cNvPr id="7" name="TextBox 7">
              <a:extLst>
                <a:ext uri="{FF2B5EF4-FFF2-40B4-BE49-F238E27FC236}">
                  <a16:creationId xmlns:a16="http://schemas.microsoft.com/office/drawing/2014/main" id="{5ED76E7D-49DA-43E2-08D7-19E07B14B42F}"/>
                </a:ext>
              </a:extLst>
            </p:cNvPr>
            <p:cNvSpPr txBox="1"/>
            <p:nvPr/>
          </p:nvSpPr>
          <p:spPr>
            <a:xfrm>
              <a:off x="0" y="-38100"/>
              <a:ext cx="4274726" cy="1926108"/>
            </a:xfrm>
            <a:prstGeom prst="rect">
              <a:avLst/>
            </a:prstGeom>
          </p:spPr>
          <p:txBody>
            <a:bodyPr lIns="50800" tIns="50800" rIns="50800" bIns="50800" rtlCol="0" anchor="ctr"/>
            <a:lstStyle/>
            <a:p>
              <a:pPr algn="ctr">
                <a:lnSpc>
                  <a:spcPts val="2659"/>
                </a:lnSpc>
                <a:spcBef>
                  <a:spcPct val="0"/>
                </a:spcBef>
              </a:pPr>
              <a:endParaRPr/>
            </a:p>
          </p:txBody>
        </p:sp>
      </p:grpSp>
      <p:sp>
        <p:nvSpPr>
          <p:cNvPr id="8" name="TextBox 8">
            <a:extLst>
              <a:ext uri="{FF2B5EF4-FFF2-40B4-BE49-F238E27FC236}">
                <a16:creationId xmlns:a16="http://schemas.microsoft.com/office/drawing/2014/main" id="{1AACBCB7-243A-2506-8C28-2A72588EEDDD}"/>
              </a:ext>
            </a:extLst>
          </p:cNvPr>
          <p:cNvSpPr txBox="1"/>
          <p:nvPr/>
        </p:nvSpPr>
        <p:spPr>
          <a:xfrm>
            <a:off x="13030273" y="394335"/>
            <a:ext cx="4229027" cy="710352"/>
          </a:xfrm>
          <a:prstGeom prst="rect">
            <a:avLst/>
          </a:prstGeom>
        </p:spPr>
        <p:txBody>
          <a:bodyPr lIns="0" tIns="0" rIns="0" bIns="0" rtlCol="0" anchor="t">
            <a:spAutoFit/>
          </a:bodyPr>
          <a:lstStyle/>
          <a:p>
            <a:pPr marL="0" lvl="0" indent="0" algn="r">
              <a:lnSpc>
                <a:spcPts val="5471"/>
              </a:lnSpc>
              <a:spcBef>
                <a:spcPct val="0"/>
              </a:spcBef>
            </a:pPr>
            <a:r>
              <a:rPr lang="en-US" sz="3908">
                <a:solidFill>
                  <a:srgbClr val="FFFEF7"/>
                </a:solidFill>
                <a:latin typeface="Perandory"/>
                <a:ea typeface="Perandory"/>
                <a:cs typeface="Perandory"/>
                <a:sym typeface="Perandory"/>
              </a:rPr>
              <a:t>AB</a:t>
            </a:r>
            <a:r>
              <a:rPr lang="en-US" sz="3908" u="none" strike="noStrike">
                <a:solidFill>
                  <a:srgbClr val="FFFEF7"/>
                </a:solidFill>
                <a:latin typeface="Perandory"/>
                <a:ea typeface="Perandory"/>
                <a:cs typeface="Perandory"/>
                <a:sym typeface="Perandory"/>
              </a:rPr>
              <a:t>RAHAM'S FAITH</a:t>
            </a:r>
          </a:p>
        </p:txBody>
      </p:sp>
    </p:spTree>
    <p:extLst>
      <p:ext uri="{BB962C8B-B14F-4D97-AF65-F5344CB8AC3E}">
        <p14:creationId xmlns:p14="http://schemas.microsoft.com/office/powerpoint/2010/main" val="7634747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What your choice of wedding ring says about your relationship">
            <a:extLst>
              <a:ext uri="{FF2B5EF4-FFF2-40B4-BE49-F238E27FC236}">
                <a16:creationId xmlns:a16="http://schemas.microsoft.com/office/drawing/2014/main" id="{EB4BE6EA-C7F1-99B2-00D9-DDE71F4E40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20516" b="23234"/>
          <a:stretch>
            <a:fillRect/>
          </a:stretch>
        </p:blipFill>
        <p:spPr bwMode="auto">
          <a:xfrm>
            <a:off x="20" y="10"/>
            <a:ext cx="18287980" cy="10286990"/>
          </a:xfrm>
          <a:prstGeom prst="rect">
            <a:avLst/>
          </a:prstGeom>
          <a:noFill/>
          <a:extLst>
            <a:ext uri="{909E8E84-426E-40DD-AFC4-6F175D3DCCD1}">
              <a14:hiddenFill xmlns:a14="http://schemas.microsoft.com/office/drawing/2010/main">
                <a:solidFill>
                  <a:srgbClr val="FFFFFF"/>
                </a:solidFill>
              </a14:hiddenFill>
            </a:ext>
          </a:extLst>
        </p:spPr>
      </p:pic>
      <p:sp>
        <p:nvSpPr>
          <p:cNvPr id="1037" name="Rectangle 1036">
            <a:extLst>
              <a:ext uri="{FF2B5EF4-FFF2-40B4-BE49-F238E27FC236}">
                <a16:creationId xmlns:a16="http://schemas.microsoft.com/office/drawing/2014/main" id="{216BB327-7AA9-4EC5-815F-9D8E6BC53E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9309" y="172789"/>
            <a:ext cx="17909382" cy="9941421"/>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81291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38A90E-D4D2-B9D3-6049-BC7DE4E1F0E0}"/>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237DDA77-8ADD-72E7-053B-CB6E94600106}"/>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r="-121"/>
            </a:stretch>
          </a:blipFill>
        </p:spPr>
        <p:txBody>
          <a:bodyPr/>
          <a:lstStyle/>
          <a:p>
            <a:endParaRPr lang="en-US"/>
          </a:p>
        </p:txBody>
      </p:sp>
      <p:sp>
        <p:nvSpPr>
          <p:cNvPr id="3" name="AutoShape 3">
            <a:extLst>
              <a:ext uri="{FF2B5EF4-FFF2-40B4-BE49-F238E27FC236}">
                <a16:creationId xmlns:a16="http://schemas.microsoft.com/office/drawing/2014/main" id="{06323131-E7A5-A048-93A5-8E2D2226FCD4}"/>
              </a:ext>
            </a:extLst>
          </p:cNvPr>
          <p:cNvSpPr/>
          <p:nvPr/>
        </p:nvSpPr>
        <p:spPr>
          <a:xfrm flipV="1">
            <a:off x="1038225" y="518160"/>
            <a:ext cx="0" cy="510540"/>
          </a:xfrm>
          <a:prstGeom prst="line">
            <a:avLst/>
          </a:prstGeom>
          <a:ln w="19050" cap="flat">
            <a:solidFill>
              <a:srgbClr val="FFFEF7"/>
            </a:solidFill>
            <a:prstDash val="solid"/>
            <a:headEnd type="none" w="sm" len="sm"/>
            <a:tailEnd type="none" w="sm" len="sm"/>
          </a:ln>
        </p:spPr>
        <p:txBody>
          <a:bodyPr/>
          <a:lstStyle/>
          <a:p>
            <a:endParaRPr lang="en-US"/>
          </a:p>
        </p:txBody>
      </p:sp>
      <p:sp>
        <p:nvSpPr>
          <p:cNvPr id="4" name="Freeform 4">
            <a:extLst>
              <a:ext uri="{FF2B5EF4-FFF2-40B4-BE49-F238E27FC236}">
                <a16:creationId xmlns:a16="http://schemas.microsoft.com/office/drawing/2014/main" id="{D9AB8CE9-76BE-C616-30F4-3988A37EE0E5}"/>
              </a:ext>
            </a:extLst>
          </p:cNvPr>
          <p:cNvSpPr/>
          <p:nvPr/>
        </p:nvSpPr>
        <p:spPr>
          <a:xfrm>
            <a:off x="1274651" y="518160"/>
            <a:ext cx="994627" cy="510540"/>
          </a:xfrm>
          <a:custGeom>
            <a:avLst/>
            <a:gdLst/>
            <a:ahLst/>
            <a:cxnLst/>
            <a:rect l="l" t="t" r="r" b="b"/>
            <a:pathLst>
              <a:path w="994627" h="510540">
                <a:moveTo>
                  <a:pt x="0" y="0"/>
                </a:moveTo>
                <a:lnTo>
                  <a:pt x="994627" y="0"/>
                </a:lnTo>
                <a:lnTo>
                  <a:pt x="994627" y="510540"/>
                </a:lnTo>
                <a:lnTo>
                  <a:pt x="0" y="510540"/>
                </a:lnTo>
                <a:lnTo>
                  <a:pt x="0" y="0"/>
                </a:lnTo>
                <a:close/>
              </a:path>
            </a:pathLst>
          </a:custGeom>
          <a:blipFill>
            <a:blip r:embed="rId3"/>
            <a:stretch>
              <a:fillRect/>
            </a:stretch>
          </a:blipFill>
        </p:spPr>
        <p:txBody>
          <a:bodyPr/>
          <a:lstStyle/>
          <a:p>
            <a:endParaRPr lang="en-US"/>
          </a:p>
        </p:txBody>
      </p:sp>
      <p:grpSp>
        <p:nvGrpSpPr>
          <p:cNvPr id="5" name="Group 5">
            <a:extLst>
              <a:ext uri="{FF2B5EF4-FFF2-40B4-BE49-F238E27FC236}">
                <a16:creationId xmlns:a16="http://schemas.microsoft.com/office/drawing/2014/main" id="{27A79356-64F8-920F-789A-ED2845BE8952}"/>
              </a:ext>
            </a:extLst>
          </p:cNvPr>
          <p:cNvGrpSpPr/>
          <p:nvPr/>
        </p:nvGrpSpPr>
        <p:grpSpPr>
          <a:xfrm>
            <a:off x="1028700" y="2089770"/>
            <a:ext cx="16230600" cy="7168530"/>
            <a:chOff x="0" y="0"/>
            <a:chExt cx="4274726" cy="1888008"/>
          </a:xfrm>
        </p:grpSpPr>
        <p:sp>
          <p:nvSpPr>
            <p:cNvPr id="6" name="Freeform 6">
              <a:extLst>
                <a:ext uri="{FF2B5EF4-FFF2-40B4-BE49-F238E27FC236}">
                  <a16:creationId xmlns:a16="http://schemas.microsoft.com/office/drawing/2014/main" id="{AF041783-8F11-647F-6345-78FC25E270D7}"/>
                </a:ext>
              </a:extLst>
            </p:cNvPr>
            <p:cNvSpPr/>
            <p:nvPr/>
          </p:nvSpPr>
          <p:spPr>
            <a:xfrm>
              <a:off x="0" y="0"/>
              <a:ext cx="4274726" cy="1888008"/>
            </a:xfrm>
            <a:custGeom>
              <a:avLst/>
              <a:gdLst/>
              <a:ahLst/>
              <a:cxnLst/>
              <a:rect l="l" t="t" r="r" b="b"/>
              <a:pathLst>
                <a:path w="4274726" h="1888008">
                  <a:moveTo>
                    <a:pt x="24327" y="0"/>
                  </a:moveTo>
                  <a:lnTo>
                    <a:pt x="4250399" y="0"/>
                  </a:lnTo>
                  <a:cubicBezTo>
                    <a:pt x="4263834" y="0"/>
                    <a:pt x="4274726" y="10891"/>
                    <a:pt x="4274726" y="24327"/>
                  </a:cubicBezTo>
                  <a:lnTo>
                    <a:pt x="4274726" y="1863681"/>
                  </a:lnTo>
                  <a:cubicBezTo>
                    <a:pt x="4274726" y="1877117"/>
                    <a:pt x="4263834" y="1888008"/>
                    <a:pt x="4250399" y="1888008"/>
                  </a:cubicBezTo>
                  <a:lnTo>
                    <a:pt x="24327" y="1888008"/>
                  </a:lnTo>
                  <a:cubicBezTo>
                    <a:pt x="10891" y="1888008"/>
                    <a:pt x="0" y="1877117"/>
                    <a:pt x="0" y="1863681"/>
                  </a:cubicBezTo>
                  <a:lnTo>
                    <a:pt x="0" y="24327"/>
                  </a:lnTo>
                  <a:cubicBezTo>
                    <a:pt x="0" y="10891"/>
                    <a:pt x="10891" y="0"/>
                    <a:pt x="24327" y="0"/>
                  </a:cubicBezTo>
                  <a:close/>
                </a:path>
              </a:pathLst>
            </a:custGeom>
            <a:solidFill>
              <a:srgbClr val="FFFEF7">
                <a:alpha val="52941"/>
              </a:srgbClr>
            </a:solidFill>
          </p:spPr>
          <p:txBody>
            <a:bodyPr/>
            <a:lstStyle/>
            <a:p>
              <a:r>
                <a:rPr lang="en-US" sz="8000" b="1" dirty="0"/>
                <a:t>III. The Pronouncement of Promise  </a:t>
              </a:r>
            </a:p>
            <a:p>
              <a:pPr marL="1143000" indent="-1143000">
                <a:buAutoNum type="alphaLcPeriod"/>
              </a:pPr>
              <a:endParaRPr lang="en-US" sz="6000" b="1" dirty="0"/>
            </a:p>
            <a:p>
              <a:pPr marL="1143000" indent="-1143000">
                <a:buAutoNum type="alphaLcPeriod"/>
              </a:pPr>
              <a:r>
                <a:rPr lang="en-US" sz="6000" b="1" dirty="0"/>
                <a:t>Presenting: The party responsible</a:t>
              </a:r>
            </a:p>
          </p:txBody>
        </p:sp>
        <p:sp>
          <p:nvSpPr>
            <p:cNvPr id="7" name="TextBox 7">
              <a:extLst>
                <a:ext uri="{FF2B5EF4-FFF2-40B4-BE49-F238E27FC236}">
                  <a16:creationId xmlns:a16="http://schemas.microsoft.com/office/drawing/2014/main" id="{6A31867E-0792-62F5-5CA1-65CC2F58AE19}"/>
                </a:ext>
              </a:extLst>
            </p:cNvPr>
            <p:cNvSpPr txBox="1"/>
            <p:nvPr/>
          </p:nvSpPr>
          <p:spPr>
            <a:xfrm>
              <a:off x="0" y="-38100"/>
              <a:ext cx="4274726" cy="1926108"/>
            </a:xfrm>
            <a:prstGeom prst="rect">
              <a:avLst/>
            </a:prstGeom>
          </p:spPr>
          <p:txBody>
            <a:bodyPr lIns="50800" tIns="50800" rIns="50800" bIns="50800" rtlCol="0" anchor="ctr"/>
            <a:lstStyle/>
            <a:p>
              <a:pPr algn="ctr">
                <a:lnSpc>
                  <a:spcPts val="2659"/>
                </a:lnSpc>
                <a:spcBef>
                  <a:spcPct val="0"/>
                </a:spcBef>
              </a:pPr>
              <a:endParaRPr/>
            </a:p>
          </p:txBody>
        </p:sp>
      </p:grpSp>
      <p:sp>
        <p:nvSpPr>
          <p:cNvPr id="8" name="TextBox 8">
            <a:extLst>
              <a:ext uri="{FF2B5EF4-FFF2-40B4-BE49-F238E27FC236}">
                <a16:creationId xmlns:a16="http://schemas.microsoft.com/office/drawing/2014/main" id="{87BDBF03-D036-7021-DBC2-35921D0AD44B}"/>
              </a:ext>
            </a:extLst>
          </p:cNvPr>
          <p:cNvSpPr txBox="1"/>
          <p:nvPr/>
        </p:nvSpPr>
        <p:spPr>
          <a:xfrm>
            <a:off x="13030273" y="394335"/>
            <a:ext cx="4229027" cy="710352"/>
          </a:xfrm>
          <a:prstGeom prst="rect">
            <a:avLst/>
          </a:prstGeom>
        </p:spPr>
        <p:txBody>
          <a:bodyPr lIns="0" tIns="0" rIns="0" bIns="0" rtlCol="0" anchor="t">
            <a:spAutoFit/>
          </a:bodyPr>
          <a:lstStyle/>
          <a:p>
            <a:pPr marL="0" lvl="0" indent="0" algn="r">
              <a:lnSpc>
                <a:spcPts val="5471"/>
              </a:lnSpc>
              <a:spcBef>
                <a:spcPct val="0"/>
              </a:spcBef>
            </a:pPr>
            <a:r>
              <a:rPr lang="en-US" sz="3908">
                <a:solidFill>
                  <a:srgbClr val="FFFEF7"/>
                </a:solidFill>
                <a:latin typeface="Perandory"/>
                <a:ea typeface="Perandory"/>
                <a:cs typeface="Perandory"/>
                <a:sym typeface="Perandory"/>
              </a:rPr>
              <a:t>AB</a:t>
            </a:r>
            <a:r>
              <a:rPr lang="en-US" sz="3908" u="none" strike="noStrike">
                <a:solidFill>
                  <a:srgbClr val="FFFEF7"/>
                </a:solidFill>
                <a:latin typeface="Perandory"/>
                <a:ea typeface="Perandory"/>
                <a:cs typeface="Perandory"/>
                <a:sym typeface="Perandory"/>
              </a:rPr>
              <a:t>RAHAM'S FAITH</a:t>
            </a:r>
          </a:p>
        </p:txBody>
      </p:sp>
    </p:spTree>
    <p:extLst>
      <p:ext uri="{BB962C8B-B14F-4D97-AF65-F5344CB8AC3E}">
        <p14:creationId xmlns:p14="http://schemas.microsoft.com/office/powerpoint/2010/main" val="41218755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731D9F-FA5E-DD36-37BD-74FCE2162589}"/>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AB6D3FA3-DFA9-E875-F600-48B279BA614B}"/>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r="-121"/>
            </a:stretch>
          </a:blipFill>
        </p:spPr>
        <p:txBody>
          <a:bodyPr/>
          <a:lstStyle/>
          <a:p>
            <a:endParaRPr lang="en-US"/>
          </a:p>
        </p:txBody>
      </p:sp>
      <p:sp>
        <p:nvSpPr>
          <p:cNvPr id="3" name="AutoShape 3">
            <a:extLst>
              <a:ext uri="{FF2B5EF4-FFF2-40B4-BE49-F238E27FC236}">
                <a16:creationId xmlns:a16="http://schemas.microsoft.com/office/drawing/2014/main" id="{22DB05A3-D7BE-F670-F6CF-17FB73BA5EA6}"/>
              </a:ext>
            </a:extLst>
          </p:cNvPr>
          <p:cNvSpPr/>
          <p:nvPr/>
        </p:nvSpPr>
        <p:spPr>
          <a:xfrm flipV="1">
            <a:off x="1038225" y="518160"/>
            <a:ext cx="0" cy="510540"/>
          </a:xfrm>
          <a:prstGeom prst="line">
            <a:avLst/>
          </a:prstGeom>
          <a:ln w="19050" cap="flat">
            <a:solidFill>
              <a:srgbClr val="FFFEF7"/>
            </a:solidFill>
            <a:prstDash val="solid"/>
            <a:headEnd type="none" w="sm" len="sm"/>
            <a:tailEnd type="none" w="sm" len="sm"/>
          </a:ln>
        </p:spPr>
        <p:txBody>
          <a:bodyPr/>
          <a:lstStyle/>
          <a:p>
            <a:endParaRPr lang="en-US"/>
          </a:p>
        </p:txBody>
      </p:sp>
      <p:sp>
        <p:nvSpPr>
          <p:cNvPr id="4" name="Freeform 4">
            <a:extLst>
              <a:ext uri="{FF2B5EF4-FFF2-40B4-BE49-F238E27FC236}">
                <a16:creationId xmlns:a16="http://schemas.microsoft.com/office/drawing/2014/main" id="{FF6C2FF8-524B-607A-C180-D3CA99D79C22}"/>
              </a:ext>
            </a:extLst>
          </p:cNvPr>
          <p:cNvSpPr/>
          <p:nvPr/>
        </p:nvSpPr>
        <p:spPr>
          <a:xfrm>
            <a:off x="1274651" y="518160"/>
            <a:ext cx="994627" cy="510540"/>
          </a:xfrm>
          <a:custGeom>
            <a:avLst/>
            <a:gdLst/>
            <a:ahLst/>
            <a:cxnLst/>
            <a:rect l="l" t="t" r="r" b="b"/>
            <a:pathLst>
              <a:path w="994627" h="510540">
                <a:moveTo>
                  <a:pt x="0" y="0"/>
                </a:moveTo>
                <a:lnTo>
                  <a:pt x="994627" y="0"/>
                </a:lnTo>
                <a:lnTo>
                  <a:pt x="994627" y="510540"/>
                </a:lnTo>
                <a:lnTo>
                  <a:pt x="0" y="510540"/>
                </a:lnTo>
                <a:lnTo>
                  <a:pt x="0" y="0"/>
                </a:lnTo>
                <a:close/>
              </a:path>
            </a:pathLst>
          </a:custGeom>
          <a:blipFill>
            <a:blip r:embed="rId3"/>
            <a:stretch>
              <a:fillRect/>
            </a:stretch>
          </a:blipFill>
        </p:spPr>
        <p:txBody>
          <a:bodyPr/>
          <a:lstStyle/>
          <a:p>
            <a:endParaRPr lang="en-US"/>
          </a:p>
        </p:txBody>
      </p:sp>
      <p:grpSp>
        <p:nvGrpSpPr>
          <p:cNvPr id="5" name="Group 5">
            <a:extLst>
              <a:ext uri="{FF2B5EF4-FFF2-40B4-BE49-F238E27FC236}">
                <a16:creationId xmlns:a16="http://schemas.microsoft.com/office/drawing/2014/main" id="{7FD75CB5-2AFF-C2DA-D343-DBC6462E0D1A}"/>
              </a:ext>
            </a:extLst>
          </p:cNvPr>
          <p:cNvGrpSpPr/>
          <p:nvPr/>
        </p:nvGrpSpPr>
        <p:grpSpPr>
          <a:xfrm>
            <a:off x="1028700" y="2089770"/>
            <a:ext cx="16230600" cy="7168530"/>
            <a:chOff x="0" y="0"/>
            <a:chExt cx="4274726" cy="1888008"/>
          </a:xfrm>
        </p:grpSpPr>
        <p:sp>
          <p:nvSpPr>
            <p:cNvPr id="6" name="Freeform 6">
              <a:extLst>
                <a:ext uri="{FF2B5EF4-FFF2-40B4-BE49-F238E27FC236}">
                  <a16:creationId xmlns:a16="http://schemas.microsoft.com/office/drawing/2014/main" id="{456DD33A-5AD9-CF80-9531-34C86F2D50BA}"/>
                </a:ext>
              </a:extLst>
            </p:cNvPr>
            <p:cNvSpPr/>
            <p:nvPr/>
          </p:nvSpPr>
          <p:spPr>
            <a:xfrm>
              <a:off x="0" y="0"/>
              <a:ext cx="4274726" cy="1888008"/>
            </a:xfrm>
            <a:custGeom>
              <a:avLst/>
              <a:gdLst/>
              <a:ahLst/>
              <a:cxnLst/>
              <a:rect l="l" t="t" r="r" b="b"/>
              <a:pathLst>
                <a:path w="4274726" h="1888008">
                  <a:moveTo>
                    <a:pt x="24327" y="0"/>
                  </a:moveTo>
                  <a:lnTo>
                    <a:pt x="4250399" y="0"/>
                  </a:lnTo>
                  <a:cubicBezTo>
                    <a:pt x="4263834" y="0"/>
                    <a:pt x="4274726" y="10891"/>
                    <a:pt x="4274726" y="24327"/>
                  </a:cubicBezTo>
                  <a:lnTo>
                    <a:pt x="4274726" y="1863681"/>
                  </a:lnTo>
                  <a:cubicBezTo>
                    <a:pt x="4274726" y="1877117"/>
                    <a:pt x="4263834" y="1888008"/>
                    <a:pt x="4250399" y="1888008"/>
                  </a:cubicBezTo>
                  <a:lnTo>
                    <a:pt x="24327" y="1888008"/>
                  </a:lnTo>
                  <a:cubicBezTo>
                    <a:pt x="10891" y="1888008"/>
                    <a:pt x="0" y="1877117"/>
                    <a:pt x="0" y="1863681"/>
                  </a:cubicBezTo>
                  <a:lnTo>
                    <a:pt x="0" y="24327"/>
                  </a:lnTo>
                  <a:cubicBezTo>
                    <a:pt x="0" y="10891"/>
                    <a:pt x="10891" y="0"/>
                    <a:pt x="24327" y="0"/>
                  </a:cubicBezTo>
                  <a:close/>
                </a:path>
              </a:pathLst>
            </a:custGeom>
            <a:solidFill>
              <a:srgbClr val="FFFEF7">
                <a:alpha val="52941"/>
              </a:srgbClr>
            </a:solidFill>
            <a:ln>
              <a:solidFill>
                <a:schemeClr val="tx1"/>
              </a:solidFill>
            </a:ln>
          </p:spPr>
          <p:txBody>
            <a:bodyPr/>
            <a:lstStyle/>
            <a:p>
              <a:pPr algn="ctr"/>
              <a:r>
                <a:rPr lang="en-US" sz="7200" b="1" dirty="0">
                  <a:ln w="12700">
                    <a:solidFill>
                      <a:schemeClr val="tx1"/>
                    </a:solidFill>
                  </a:ln>
                  <a:solidFill>
                    <a:srgbClr val="FFFFFF"/>
                  </a:solidFill>
                </a:rPr>
                <a:t>  </a:t>
              </a:r>
              <a:r>
                <a:rPr lang="en-US" sz="6000" b="1" dirty="0">
                  <a:ln w="12700">
                    <a:solidFill>
                      <a:schemeClr val="tx1"/>
                    </a:solidFill>
                  </a:ln>
                  <a:solidFill>
                    <a:srgbClr val="FFFFFF"/>
                  </a:solidFill>
                </a:rPr>
                <a:t>When the sun had gone down and it was dark, behold, a smoking fire pot and a flaming torch passed between these pieces. </a:t>
              </a:r>
              <a:r>
                <a:rPr lang="en-US" sz="6000" b="1" dirty="0">
                  <a:ln w="12700">
                    <a:solidFill>
                      <a:schemeClr val="tx1"/>
                    </a:solidFill>
                  </a:ln>
                  <a:solidFill>
                    <a:srgbClr val="FFFF00"/>
                  </a:solidFill>
                </a:rPr>
                <a:t>On that day </a:t>
              </a:r>
              <a:r>
                <a:rPr lang="en-US" sz="6000" b="1" dirty="0">
                  <a:ln w="12700">
                    <a:solidFill>
                      <a:schemeClr val="tx1"/>
                    </a:solidFill>
                  </a:ln>
                  <a:solidFill>
                    <a:srgbClr val="FFFFFF"/>
                  </a:solidFill>
                </a:rPr>
                <a:t>the Lord made a covenant with Abram, saying, “To your offspring I give this land</a:t>
              </a:r>
            </a:p>
            <a:p>
              <a:pPr algn="ctr"/>
              <a:endParaRPr lang="en-US" sz="6000" b="1" dirty="0">
                <a:ln w="12700">
                  <a:solidFill>
                    <a:schemeClr val="tx1"/>
                  </a:solidFill>
                </a:ln>
                <a:solidFill>
                  <a:srgbClr val="FFFFFF"/>
                </a:solidFill>
              </a:endParaRPr>
            </a:p>
            <a:p>
              <a:pPr algn="ctr"/>
              <a:r>
                <a:rPr lang="en-US" sz="6000" b="1" dirty="0">
                  <a:ln w="12700">
                    <a:solidFill>
                      <a:schemeClr val="tx1"/>
                    </a:solidFill>
                  </a:ln>
                  <a:solidFill>
                    <a:srgbClr val="FFFFFF"/>
                  </a:solidFill>
                </a:rPr>
                <a:t> Genesis 15:17-18</a:t>
              </a:r>
            </a:p>
          </p:txBody>
        </p:sp>
        <p:sp>
          <p:nvSpPr>
            <p:cNvPr id="7" name="TextBox 7">
              <a:extLst>
                <a:ext uri="{FF2B5EF4-FFF2-40B4-BE49-F238E27FC236}">
                  <a16:creationId xmlns:a16="http://schemas.microsoft.com/office/drawing/2014/main" id="{A57D36E2-9F88-9256-D3AD-DA555674D4A4}"/>
                </a:ext>
              </a:extLst>
            </p:cNvPr>
            <p:cNvSpPr txBox="1"/>
            <p:nvPr/>
          </p:nvSpPr>
          <p:spPr>
            <a:xfrm>
              <a:off x="0" y="-38100"/>
              <a:ext cx="4274726" cy="1926108"/>
            </a:xfrm>
            <a:prstGeom prst="rect">
              <a:avLst/>
            </a:prstGeom>
          </p:spPr>
          <p:txBody>
            <a:bodyPr lIns="50800" tIns="50800" rIns="50800" bIns="50800" rtlCol="0" anchor="ctr"/>
            <a:lstStyle/>
            <a:p>
              <a:pPr algn="ctr">
                <a:lnSpc>
                  <a:spcPts val="2659"/>
                </a:lnSpc>
                <a:spcBef>
                  <a:spcPct val="0"/>
                </a:spcBef>
              </a:pPr>
              <a:endParaRPr/>
            </a:p>
          </p:txBody>
        </p:sp>
      </p:grpSp>
      <p:sp>
        <p:nvSpPr>
          <p:cNvPr id="8" name="TextBox 8">
            <a:extLst>
              <a:ext uri="{FF2B5EF4-FFF2-40B4-BE49-F238E27FC236}">
                <a16:creationId xmlns:a16="http://schemas.microsoft.com/office/drawing/2014/main" id="{FE874B47-3886-75E0-E0EA-FA8FEE8CC2B7}"/>
              </a:ext>
            </a:extLst>
          </p:cNvPr>
          <p:cNvSpPr txBox="1"/>
          <p:nvPr/>
        </p:nvSpPr>
        <p:spPr>
          <a:xfrm>
            <a:off x="13030273" y="394335"/>
            <a:ext cx="4229027" cy="710352"/>
          </a:xfrm>
          <a:prstGeom prst="rect">
            <a:avLst/>
          </a:prstGeom>
        </p:spPr>
        <p:txBody>
          <a:bodyPr lIns="0" tIns="0" rIns="0" bIns="0" rtlCol="0" anchor="t">
            <a:spAutoFit/>
          </a:bodyPr>
          <a:lstStyle/>
          <a:p>
            <a:pPr marL="0" lvl="0" indent="0" algn="r">
              <a:lnSpc>
                <a:spcPts val="5471"/>
              </a:lnSpc>
              <a:spcBef>
                <a:spcPct val="0"/>
              </a:spcBef>
            </a:pPr>
            <a:r>
              <a:rPr lang="en-US" sz="3908">
                <a:solidFill>
                  <a:srgbClr val="FFFEF7"/>
                </a:solidFill>
                <a:latin typeface="Perandory"/>
                <a:ea typeface="Perandory"/>
                <a:cs typeface="Perandory"/>
                <a:sym typeface="Perandory"/>
              </a:rPr>
              <a:t>AB</a:t>
            </a:r>
            <a:r>
              <a:rPr lang="en-US" sz="3908" u="none" strike="noStrike">
                <a:solidFill>
                  <a:srgbClr val="FFFEF7"/>
                </a:solidFill>
                <a:latin typeface="Perandory"/>
                <a:ea typeface="Perandory"/>
                <a:cs typeface="Perandory"/>
                <a:sym typeface="Perandory"/>
              </a:rPr>
              <a:t>RAHAM'S FAITH</a:t>
            </a:r>
          </a:p>
        </p:txBody>
      </p:sp>
    </p:spTree>
    <p:extLst>
      <p:ext uri="{BB962C8B-B14F-4D97-AF65-F5344CB8AC3E}">
        <p14:creationId xmlns:p14="http://schemas.microsoft.com/office/powerpoint/2010/main" val="13871033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0CEBED-FD04-892D-671F-511D55C8E391}"/>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DC7703EB-95AE-FEC4-652B-F0AE4682B016}"/>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r="-121"/>
            </a:stretch>
          </a:blipFill>
        </p:spPr>
        <p:txBody>
          <a:bodyPr/>
          <a:lstStyle/>
          <a:p>
            <a:endParaRPr lang="en-US"/>
          </a:p>
        </p:txBody>
      </p:sp>
      <p:sp>
        <p:nvSpPr>
          <p:cNvPr id="3" name="AutoShape 3">
            <a:extLst>
              <a:ext uri="{FF2B5EF4-FFF2-40B4-BE49-F238E27FC236}">
                <a16:creationId xmlns:a16="http://schemas.microsoft.com/office/drawing/2014/main" id="{ABBE7F7D-4D26-B228-7A38-0C96F49EAB20}"/>
              </a:ext>
            </a:extLst>
          </p:cNvPr>
          <p:cNvSpPr/>
          <p:nvPr/>
        </p:nvSpPr>
        <p:spPr>
          <a:xfrm flipV="1">
            <a:off x="1038225" y="518160"/>
            <a:ext cx="0" cy="510540"/>
          </a:xfrm>
          <a:prstGeom prst="line">
            <a:avLst/>
          </a:prstGeom>
          <a:ln w="19050" cap="flat">
            <a:solidFill>
              <a:srgbClr val="FFFEF7"/>
            </a:solidFill>
            <a:prstDash val="solid"/>
            <a:headEnd type="none" w="sm" len="sm"/>
            <a:tailEnd type="none" w="sm" len="sm"/>
          </a:ln>
        </p:spPr>
        <p:txBody>
          <a:bodyPr/>
          <a:lstStyle/>
          <a:p>
            <a:endParaRPr lang="en-US"/>
          </a:p>
        </p:txBody>
      </p:sp>
      <p:sp>
        <p:nvSpPr>
          <p:cNvPr id="4" name="Freeform 4">
            <a:extLst>
              <a:ext uri="{FF2B5EF4-FFF2-40B4-BE49-F238E27FC236}">
                <a16:creationId xmlns:a16="http://schemas.microsoft.com/office/drawing/2014/main" id="{B97B617D-8DBD-1FF8-D8B5-C4E9D4CCCD0B}"/>
              </a:ext>
            </a:extLst>
          </p:cNvPr>
          <p:cNvSpPr/>
          <p:nvPr/>
        </p:nvSpPr>
        <p:spPr>
          <a:xfrm>
            <a:off x="1274651" y="518160"/>
            <a:ext cx="994627" cy="510540"/>
          </a:xfrm>
          <a:custGeom>
            <a:avLst/>
            <a:gdLst/>
            <a:ahLst/>
            <a:cxnLst/>
            <a:rect l="l" t="t" r="r" b="b"/>
            <a:pathLst>
              <a:path w="994627" h="510540">
                <a:moveTo>
                  <a:pt x="0" y="0"/>
                </a:moveTo>
                <a:lnTo>
                  <a:pt x="994627" y="0"/>
                </a:lnTo>
                <a:lnTo>
                  <a:pt x="994627" y="510540"/>
                </a:lnTo>
                <a:lnTo>
                  <a:pt x="0" y="510540"/>
                </a:lnTo>
                <a:lnTo>
                  <a:pt x="0" y="0"/>
                </a:lnTo>
                <a:close/>
              </a:path>
            </a:pathLst>
          </a:custGeom>
          <a:blipFill>
            <a:blip r:embed="rId3"/>
            <a:stretch>
              <a:fillRect/>
            </a:stretch>
          </a:blipFill>
        </p:spPr>
        <p:txBody>
          <a:bodyPr/>
          <a:lstStyle/>
          <a:p>
            <a:endParaRPr lang="en-US"/>
          </a:p>
        </p:txBody>
      </p:sp>
      <p:grpSp>
        <p:nvGrpSpPr>
          <p:cNvPr id="5" name="Group 5">
            <a:extLst>
              <a:ext uri="{FF2B5EF4-FFF2-40B4-BE49-F238E27FC236}">
                <a16:creationId xmlns:a16="http://schemas.microsoft.com/office/drawing/2014/main" id="{B9710C7C-8F43-506C-742A-0FF97692356B}"/>
              </a:ext>
            </a:extLst>
          </p:cNvPr>
          <p:cNvGrpSpPr/>
          <p:nvPr/>
        </p:nvGrpSpPr>
        <p:grpSpPr>
          <a:xfrm>
            <a:off x="1028700" y="2089770"/>
            <a:ext cx="16230600" cy="7168530"/>
            <a:chOff x="0" y="0"/>
            <a:chExt cx="4274726" cy="1888008"/>
          </a:xfrm>
        </p:grpSpPr>
        <p:sp>
          <p:nvSpPr>
            <p:cNvPr id="6" name="Freeform 6">
              <a:extLst>
                <a:ext uri="{FF2B5EF4-FFF2-40B4-BE49-F238E27FC236}">
                  <a16:creationId xmlns:a16="http://schemas.microsoft.com/office/drawing/2014/main" id="{652AB015-0F34-3052-BCEB-0AA06C372AAE}"/>
                </a:ext>
              </a:extLst>
            </p:cNvPr>
            <p:cNvSpPr/>
            <p:nvPr/>
          </p:nvSpPr>
          <p:spPr>
            <a:xfrm>
              <a:off x="0" y="0"/>
              <a:ext cx="4274726" cy="1888008"/>
            </a:xfrm>
            <a:custGeom>
              <a:avLst/>
              <a:gdLst/>
              <a:ahLst/>
              <a:cxnLst/>
              <a:rect l="l" t="t" r="r" b="b"/>
              <a:pathLst>
                <a:path w="4274726" h="1888008">
                  <a:moveTo>
                    <a:pt x="24327" y="0"/>
                  </a:moveTo>
                  <a:lnTo>
                    <a:pt x="4250399" y="0"/>
                  </a:lnTo>
                  <a:cubicBezTo>
                    <a:pt x="4263834" y="0"/>
                    <a:pt x="4274726" y="10891"/>
                    <a:pt x="4274726" y="24327"/>
                  </a:cubicBezTo>
                  <a:lnTo>
                    <a:pt x="4274726" y="1863681"/>
                  </a:lnTo>
                  <a:cubicBezTo>
                    <a:pt x="4274726" y="1877117"/>
                    <a:pt x="4263834" y="1888008"/>
                    <a:pt x="4250399" y="1888008"/>
                  </a:cubicBezTo>
                  <a:lnTo>
                    <a:pt x="24327" y="1888008"/>
                  </a:lnTo>
                  <a:cubicBezTo>
                    <a:pt x="10891" y="1888008"/>
                    <a:pt x="0" y="1877117"/>
                    <a:pt x="0" y="1863681"/>
                  </a:cubicBezTo>
                  <a:lnTo>
                    <a:pt x="0" y="24327"/>
                  </a:lnTo>
                  <a:cubicBezTo>
                    <a:pt x="0" y="10891"/>
                    <a:pt x="10891" y="0"/>
                    <a:pt x="24327" y="0"/>
                  </a:cubicBezTo>
                  <a:close/>
                </a:path>
              </a:pathLst>
            </a:custGeom>
            <a:solidFill>
              <a:srgbClr val="FFFEF7">
                <a:alpha val="52941"/>
              </a:srgbClr>
            </a:solidFill>
          </p:spPr>
          <p:txBody>
            <a:bodyPr/>
            <a:lstStyle/>
            <a:p>
              <a:r>
                <a:rPr lang="en-US" sz="8000" b="1" dirty="0"/>
                <a:t>III. The Pronouncement of Promise  </a:t>
              </a:r>
            </a:p>
            <a:p>
              <a:pPr marL="1143000" indent="-1143000">
                <a:buAutoNum type="alphaLcPeriod"/>
              </a:pPr>
              <a:endParaRPr lang="en-US" sz="6000" b="1" dirty="0"/>
            </a:p>
            <a:p>
              <a:pPr marL="1143000" indent="-1143000">
                <a:buAutoNum type="alphaLcPeriod"/>
              </a:pPr>
              <a:r>
                <a:rPr lang="en-US" sz="6000" b="1" dirty="0"/>
                <a:t>Presenting: The party responsible</a:t>
              </a:r>
            </a:p>
            <a:p>
              <a:pPr marL="1143000" indent="-1143000">
                <a:buAutoNum type="alphaLcPeriod"/>
              </a:pPr>
              <a:r>
                <a:rPr lang="en-US" sz="6000" b="1" dirty="0"/>
                <a:t>Presenting: The parameters of possession</a:t>
              </a:r>
            </a:p>
          </p:txBody>
        </p:sp>
        <p:sp>
          <p:nvSpPr>
            <p:cNvPr id="7" name="TextBox 7">
              <a:extLst>
                <a:ext uri="{FF2B5EF4-FFF2-40B4-BE49-F238E27FC236}">
                  <a16:creationId xmlns:a16="http://schemas.microsoft.com/office/drawing/2014/main" id="{7D90A7BE-F75C-A8D8-A0E5-D42022F28001}"/>
                </a:ext>
              </a:extLst>
            </p:cNvPr>
            <p:cNvSpPr txBox="1"/>
            <p:nvPr/>
          </p:nvSpPr>
          <p:spPr>
            <a:xfrm>
              <a:off x="0" y="-38100"/>
              <a:ext cx="4274726" cy="1926108"/>
            </a:xfrm>
            <a:prstGeom prst="rect">
              <a:avLst/>
            </a:prstGeom>
          </p:spPr>
          <p:txBody>
            <a:bodyPr lIns="50800" tIns="50800" rIns="50800" bIns="50800" rtlCol="0" anchor="ctr"/>
            <a:lstStyle/>
            <a:p>
              <a:pPr algn="ctr">
                <a:lnSpc>
                  <a:spcPts val="2659"/>
                </a:lnSpc>
                <a:spcBef>
                  <a:spcPct val="0"/>
                </a:spcBef>
              </a:pPr>
              <a:endParaRPr/>
            </a:p>
          </p:txBody>
        </p:sp>
      </p:grpSp>
      <p:sp>
        <p:nvSpPr>
          <p:cNvPr id="8" name="TextBox 8">
            <a:extLst>
              <a:ext uri="{FF2B5EF4-FFF2-40B4-BE49-F238E27FC236}">
                <a16:creationId xmlns:a16="http://schemas.microsoft.com/office/drawing/2014/main" id="{6A69FCA6-7EAF-1ABD-FC07-D0BD75535FE5}"/>
              </a:ext>
            </a:extLst>
          </p:cNvPr>
          <p:cNvSpPr txBox="1"/>
          <p:nvPr/>
        </p:nvSpPr>
        <p:spPr>
          <a:xfrm>
            <a:off x="13030273" y="394335"/>
            <a:ext cx="4229027" cy="710352"/>
          </a:xfrm>
          <a:prstGeom prst="rect">
            <a:avLst/>
          </a:prstGeom>
        </p:spPr>
        <p:txBody>
          <a:bodyPr lIns="0" tIns="0" rIns="0" bIns="0" rtlCol="0" anchor="t">
            <a:spAutoFit/>
          </a:bodyPr>
          <a:lstStyle/>
          <a:p>
            <a:pPr marL="0" lvl="0" indent="0" algn="r">
              <a:lnSpc>
                <a:spcPts val="5471"/>
              </a:lnSpc>
              <a:spcBef>
                <a:spcPct val="0"/>
              </a:spcBef>
            </a:pPr>
            <a:r>
              <a:rPr lang="en-US" sz="3908">
                <a:solidFill>
                  <a:srgbClr val="FFFEF7"/>
                </a:solidFill>
                <a:latin typeface="Perandory"/>
                <a:ea typeface="Perandory"/>
                <a:cs typeface="Perandory"/>
                <a:sym typeface="Perandory"/>
              </a:rPr>
              <a:t>AB</a:t>
            </a:r>
            <a:r>
              <a:rPr lang="en-US" sz="3908" u="none" strike="noStrike">
                <a:solidFill>
                  <a:srgbClr val="FFFEF7"/>
                </a:solidFill>
                <a:latin typeface="Perandory"/>
                <a:ea typeface="Perandory"/>
                <a:cs typeface="Perandory"/>
                <a:sym typeface="Perandory"/>
              </a:rPr>
              <a:t>RAHAM'S FAITH</a:t>
            </a:r>
          </a:p>
        </p:txBody>
      </p:sp>
    </p:spTree>
    <p:extLst>
      <p:ext uri="{BB962C8B-B14F-4D97-AF65-F5344CB8AC3E}">
        <p14:creationId xmlns:p14="http://schemas.microsoft.com/office/powerpoint/2010/main" val="6222701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33F42E-97D9-4B7E-1A6A-7BF1B2880060}"/>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809D7306-C9DC-4D45-74C3-8B732CEADC2F}"/>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r="-121"/>
            </a:stretch>
          </a:blipFill>
        </p:spPr>
        <p:txBody>
          <a:bodyPr/>
          <a:lstStyle/>
          <a:p>
            <a:endParaRPr lang="en-US"/>
          </a:p>
        </p:txBody>
      </p:sp>
      <p:sp>
        <p:nvSpPr>
          <p:cNvPr id="3" name="AutoShape 3">
            <a:extLst>
              <a:ext uri="{FF2B5EF4-FFF2-40B4-BE49-F238E27FC236}">
                <a16:creationId xmlns:a16="http://schemas.microsoft.com/office/drawing/2014/main" id="{B5F432A6-16E7-631E-B7E8-36277984FD18}"/>
              </a:ext>
            </a:extLst>
          </p:cNvPr>
          <p:cNvSpPr/>
          <p:nvPr/>
        </p:nvSpPr>
        <p:spPr>
          <a:xfrm flipV="1">
            <a:off x="1038225" y="518160"/>
            <a:ext cx="0" cy="510540"/>
          </a:xfrm>
          <a:prstGeom prst="line">
            <a:avLst/>
          </a:prstGeom>
          <a:ln w="19050" cap="flat">
            <a:solidFill>
              <a:srgbClr val="FFFEF7"/>
            </a:solidFill>
            <a:prstDash val="solid"/>
            <a:headEnd type="none" w="sm" len="sm"/>
            <a:tailEnd type="none" w="sm" len="sm"/>
          </a:ln>
        </p:spPr>
        <p:txBody>
          <a:bodyPr/>
          <a:lstStyle/>
          <a:p>
            <a:endParaRPr lang="en-US"/>
          </a:p>
        </p:txBody>
      </p:sp>
      <p:sp>
        <p:nvSpPr>
          <p:cNvPr id="4" name="Freeform 4">
            <a:extLst>
              <a:ext uri="{FF2B5EF4-FFF2-40B4-BE49-F238E27FC236}">
                <a16:creationId xmlns:a16="http://schemas.microsoft.com/office/drawing/2014/main" id="{4A3C5510-4C46-F0DF-C925-89418C926691}"/>
              </a:ext>
            </a:extLst>
          </p:cNvPr>
          <p:cNvSpPr/>
          <p:nvPr/>
        </p:nvSpPr>
        <p:spPr>
          <a:xfrm>
            <a:off x="1274651" y="518160"/>
            <a:ext cx="994627" cy="510540"/>
          </a:xfrm>
          <a:custGeom>
            <a:avLst/>
            <a:gdLst/>
            <a:ahLst/>
            <a:cxnLst/>
            <a:rect l="l" t="t" r="r" b="b"/>
            <a:pathLst>
              <a:path w="994627" h="510540">
                <a:moveTo>
                  <a:pt x="0" y="0"/>
                </a:moveTo>
                <a:lnTo>
                  <a:pt x="994627" y="0"/>
                </a:lnTo>
                <a:lnTo>
                  <a:pt x="994627" y="510540"/>
                </a:lnTo>
                <a:lnTo>
                  <a:pt x="0" y="510540"/>
                </a:lnTo>
                <a:lnTo>
                  <a:pt x="0" y="0"/>
                </a:lnTo>
                <a:close/>
              </a:path>
            </a:pathLst>
          </a:custGeom>
          <a:blipFill>
            <a:blip r:embed="rId3"/>
            <a:stretch>
              <a:fillRect/>
            </a:stretch>
          </a:blipFill>
        </p:spPr>
        <p:txBody>
          <a:bodyPr/>
          <a:lstStyle/>
          <a:p>
            <a:endParaRPr lang="en-US"/>
          </a:p>
        </p:txBody>
      </p:sp>
      <p:grpSp>
        <p:nvGrpSpPr>
          <p:cNvPr id="5" name="Group 5">
            <a:extLst>
              <a:ext uri="{FF2B5EF4-FFF2-40B4-BE49-F238E27FC236}">
                <a16:creationId xmlns:a16="http://schemas.microsoft.com/office/drawing/2014/main" id="{AC1506DD-D98C-BA6C-4C92-5E86A399ACF3}"/>
              </a:ext>
            </a:extLst>
          </p:cNvPr>
          <p:cNvGrpSpPr/>
          <p:nvPr/>
        </p:nvGrpSpPr>
        <p:grpSpPr>
          <a:xfrm>
            <a:off x="1028700" y="2089770"/>
            <a:ext cx="16230600" cy="7168530"/>
            <a:chOff x="0" y="0"/>
            <a:chExt cx="4274726" cy="1888008"/>
          </a:xfrm>
        </p:grpSpPr>
        <p:sp>
          <p:nvSpPr>
            <p:cNvPr id="6" name="Freeform 6">
              <a:extLst>
                <a:ext uri="{FF2B5EF4-FFF2-40B4-BE49-F238E27FC236}">
                  <a16:creationId xmlns:a16="http://schemas.microsoft.com/office/drawing/2014/main" id="{367D80C6-F127-4113-01A3-DA6025967FAC}"/>
                </a:ext>
              </a:extLst>
            </p:cNvPr>
            <p:cNvSpPr/>
            <p:nvPr/>
          </p:nvSpPr>
          <p:spPr>
            <a:xfrm>
              <a:off x="0" y="0"/>
              <a:ext cx="4274726" cy="1888008"/>
            </a:xfrm>
            <a:custGeom>
              <a:avLst/>
              <a:gdLst/>
              <a:ahLst/>
              <a:cxnLst/>
              <a:rect l="l" t="t" r="r" b="b"/>
              <a:pathLst>
                <a:path w="4274726" h="1888008">
                  <a:moveTo>
                    <a:pt x="24327" y="0"/>
                  </a:moveTo>
                  <a:lnTo>
                    <a:pt x="4250399" y="0"/>
                  </a:lnTo>
                  <a:cubicBezTo>
                    <a:pt x="4263834" y="0"/>
                    <a:pt x="4274726" y="10891"/>
                    <a:pt x="4274726" y="24327"/>
                  </a:cubicBezTo>
                  <a:lnTo>
                    <a:pt x="4274726" y="1863681"/>
                  </a:lnTo>
                  <a:cubicBezTo>
                    <a:pt x="4274726" y="1877117"/>
                    <a:pt x="4263834" y="1888008"/>
                    <a:pt x="4250399" y="1888008"/>
                  </a:cubicBezTo>
                  <a:lnTo>
                    <a:pt x="24327" y="1888008"/>
                  </a:lnTo>
                  <a:cubicBezTo>
                    <a:pt x="10891" y="1888008"/>
                    <a:pt x="0" y="1877117"/>
                    <a:pt x="0" y="1863681"/>
                  </a:cubicBezTo>
                  <a:lnTo>
                    <a:pt x="0" y="24327"/>
                  </a:lnTo>
                  <a:cubicBezTo>
                    <a:pt x="0" y="10891"/>
                    <a:pt x="10891" y="0"/>
                    <a:pt x="24327" y="0"/>
                  </a:cubicBezTo>
                  <a:close/>
                </a:path>
              </a:pathLst>
            </a:custGeom>
            <a:solidFill>
              <a:srgbClr val="FFFEF7">
                <a:alpha val="52941"/>
              </a:srgbClr>
            </a:solidFill>
            <a:ln>
              <a:solidFill>
                <a:schemeClr val="tx1"/>
              </a:solidFill>
            </a:ln>
          </p:spPr>
          <p:txBody>
            <a:bodyPr/>
            <a:lstStyle/>
            <a:p>
              <a:pPr algn="ctr"/>
              <a:r>
                <a:rPr lang="en-US" sz="6000" b="1" dirty="0">
                  <a:ln w="12700">
                    <a:solidFill>
                      <a:schemeClr val="tx1"/>
                    </a:solidFill>
                  </a:ln>
                  <a:solidFill>
                    <a:srgbClr val="FFFFFF"/>
                  </a:solidFill>
                </a:rPr>
                <a:t>“To your offspring I give[c] this land, from the river of Egypt to the great river, the river Euphrates, the land of the Kenites, the Kenizzites, the Kadmonites, the Hittites, the Perizzites, the Rephaim, the Amorites, the Canaanites, the </a:t>
              </a:r>
              <a:r>
                <a:rPr lang="en-US" sz="6000" b="1" dirty="0" err="1">
                  <a:ln w="12700">
                    <a:solidFill>
                      <a:schemeClr val="tx1"/>
                    </a:solidFill>
                  </a:ln>
                  <a:solidFill>
                    <a:srgbClr val="FFFFFF"/>
                  </a:solidFill>
                </a:rPr>
                <a:t>Girgashites</a:t>
              </a:r>
              <a:r>
                <a:rPr lang="en-US" sz="6000" b="1" dirty="0">
                  <a:ln w="12700">
                    <a:solidFill>
                      <a:schemeClr val="tx1"/>
                    </a:solidFill>
                  </a:ln>
                  <a:solidFill>
                    <a:srgbClr val="FFFFFF"/>
                  </a:solidFill>
                </a:rPr>
                <a:t> and the Jebusites.”</a:t>
              </a:r>
            </a:p>
            <a:p>
              <a:pPr algn="ctr"/>
              <a:endParaRPr lang="en-US" sz="6000" b="1" dirty="0">
                <a:ln w="12700">
                  <a:solidFill>
                    <a:schemeClr val="tx1"/>
                  </a:solidFill>
                </a:ln>
                <a:solidFill>
                  <a:srgbClr val="FFFFFF"/>
                </a:solidFill>
              </a:endParaRPr>
            </a:p>
            <a:p>
              <a:pPr algn="ctr"/>
              <a:r>
                <a:rPr lang="en-US" sz="6000" b="1" dirty="0">
                  <a:ln w="12700">
                    <a:solidFill>
                      <a:schemeClr val="tx1"/>
                    </a:solidFill>
                  </a:ln>
                  <a:solidFill>
                    <a:srgbClr val="FFFFFF"/>
                  </a:solidFill>
                </a:rPr>
                <a:t>Genesis 15:19-21</a:t>
              </a:r>
            </a:p>
          </p:txBody>
        </p:sp>
        <p:sp>
          <p:nvSpPr>
            <p:cNvPr id="7" name="TextBox 7">
              <a:extLst>
                <a:ext uri="{FF2B5EF4-FFF2-40B4-BE49-F238E27FC236}">
                  <a16:creationId xmlns:a16="http://schemas.microsoft.com/office/drawing/2014/main" id="{1FC4C4CC-0B21-36FC-0F56-3B9B49A7D72E}"/>
                </a:ext>
              </a:extLst>
            </p:cNvPr>
            <p:cNvSpPr txBox="1"/>
            <p:nvPr/>
          </p:nvSpPr>
          <p:spPr>
            <a:xfrm>
              <a:off x="0" y="-38100"/>
              <a:ext cx="4274726" cy="1926108"/>
            </a:xfrm>
            <a:prstGeom prst="rect">
              <a:avLst/>
            </a:prstGeom>
          </p:spPr>
          <p:txBody>
            <a:bodyPr lIns="50800" tIns="50800" rIns="50800" bIns="50800" rtlCol="0" anchor="ctr"/>
            <a:lstStyle/>
            <a:p>
              <a:pPr algn="ctr">
                <a:lnSpc>
                  <a:spcPts val="2659"/>
                </a:lnSpc>
                <a:spcBef>
                  <a:spcPct val="0"/>
                </a:spcBef>
              </a:pPr>
              <a:endParaRPr/>
            </a:p>
          </p:txBody>
        </p:sp>
      </p:grpSp>
      <p:sp>
        <p:nvSpPr>
          <p:cNvPr id="8" name="TextBox 8">
            <a:extLst>
              <a:ext uri="{FF2B5EF4-FFF2-40B4-BE49-F238E27FC236}">
                <a16:creationId xmlns:a16="http://schemas.microsoft.com/office/drawing/2014/main" id="{31DF2956-BA31-E4EC-50A9-CEFD278E7982}"/>
              </a:ext>
            </a:extLst>
          </p:cNvPr>
          <p:cNvSpPr txBox="1"/>
          <p:nvPr/>
        </p:nvSpPr>
        <p:spPr>
          <a:xfrm>
            <a:off x="13030273" y="394335"/>
            <a:ext cx="4229027" cy="710352"/>
          </a:xfrm>
          <a:prstGeom prst="rect">
            <a:avLst/>
          </a:prstGeom>
        </p:spPr>
        <p:txBody>
          <a:bodyPr lIns="0" tIns="0" rIns="0" bIns="0" rtlCol="0" anchor="t">
            <a:spAutoFit/>
          </a:bodyPr>
          <a:lstStyle/>
          <a:p>
            <a:pPr marL="0" lvl="0" indent="0" algn="r">
              <a:lnSpc>
                <a:spcPts val="5471"/>
              </a:lnSpc>
              <a:spcBef>
                <a:spcPct val="0"/>
              </a:spcBef>
            </a:pPr>
            <a:r>
              <a:rPr lang="en-US" sz="3908">
                <a:solidFill>
                  <a:srgbClr val="FFFEF7"/>
                </a:solidFill>
                <a:latin typeface="Perandory"/>
                <a:ea typeface="Perandory"/>
                <a:cs typeface="Perandory"/>
                <a:sym typeface="Perandory"/>
              </a:rPr>
              <a:t>AB</a:t>
            </a:r>
            <a:r>
              <a:rPr lang="en-US" sz="3908" u="none" strike="noStrike">
                <a:solidFill>
                  <a:srgbClr val="FFFEF7"/>
                </a:solidFill>
                <a:latin typeface="Perandory"/>
                <a:ea typeface="Perandory"/>
                <a:cs typeface="Perandory"/>
                <a:sym typeface="Perandory"/>
              </a:rPr>
              <a:t>RAHAM'S FAITH</a:t>
            </a:r>
          </a:p>
        </p:txBody>
      </p:sp>
    </p:spTree>
    <p:extLst>
      <p:ext uri="{BB962C8B-B14F-4D97-AF65-F5344CB8AC3E}">
        <p14:creationId xmlns:p14="http://schemas.microsoft.com/office/powerpoint/2010/main" val="13977168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8" name="Rectangle 7177">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solidFill>
            <a:srgbClr val="416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77" name="Rectangle 7176">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5518" y="720090"/>
            <a:ext cx="16856964" cy="884682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0" name="Picture 2" descr="Coeur d'Alene Press">
            <a:extLst>
              <a:ext uri="{FF2B5EF4-FFF2-40B4-BE49-F238E27FC236}">
                <a16:creationId xmlns:a16="http://schemas.microsoft.com/office/drawing/2014/main" id="{2181C0D5-A7B9-FD7B-39B3-2E6B8CDCA21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937396" y="965200"/>
            <a:ext cx="10413207" cy="83565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29987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762D20-C82E-9970-D154-695C4DC87DBD}"/>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4FC26CBE-DA59-4163-96B6-C2DE4B594A21}"/>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r="-121"/>
            </a:stretch>
          </a:blipFill>
        </p:spPr>
        <p:txBody>
          <a:bodyPr/>
          <a:lstStyle/>
          <a:p>
            <a:endParaRPr lang="en-US"/>
          </a:p>
        </p:txBody>
      </p:sp>
      <p:sp>
        <p:nvSpPr>
          <p:cNvPr id="3" name="AutoShape 3">
            <a:extLst>
              <a:ext uri="{FF2B5EF4-FFF2-40B4-BE49-F238E27FC236}">
                <a16:creationId xmlns:a16="http://schemas.microsoft.com/office/drawing/2014/main" id="{801DE6F4-9F38-972E-A9EB-0A03F6FDB2AA}"/>
              </a:ext>
            </a:extLst>
          </p:cNvPr>
          <p:cNvSpPr/>
          <p:nvPr/>
        </p:nvSpPr>
        <p:spPr>
          <a:xfrm flipV="1">
            <a:off x="1038225" y="518160"/>
            <a:ext cx="0" cy="510540"/>
          </a:xfrm>
          <a:prstGeom prst="line">
            <a:avLst/>
          </a:prstGeom>
          <a:ln w="19050" cap="flat">
            <a:solidFill>
              <a:srgbClr val="FFFEF7"/>
            </a:solidFill>
            <a:prstDash val="solid"/>
            <a:headEnd type="none" w="sm" len="sm"/>
            <a:tailEnd type="none" w="sm" len="sm"/>
          </a:ln>
        </p:spPr>
        <p:txBody>
          <a:bodyPr/>
          <a:lstStyle/>
          <a:p>
            <a:endParaRPr lang="en-US"/>
          </a:p>
        </p:txBody>
      </p:sp>
      <p:sp>
        <p:nvSpPr>
          <p:cNvPr id="4" name="Freeform 4">
            <a:extLst>
              <a:ext uri="{FF2B5EF4-FFF2-40B4-BE49-F238E27FC236}">
                <a16:creationId xmlns:a16="http://schemas.microsoft.com/office/drawing/2014/main" id="{4FAC82C3-EF96-F584-0746-1A32370ECFFD}"/>
              </a:ext>
            </a:extLst>
          </p:cNvPr>
          <p:cNvSpPr/>
          <p:nvPr/>
        </p:nvSpPr>
        <p:spPr>
          <a:xfrm>
            <a:off x="1274651" y="518160"/>
            <a:ext cx="994627" cy="510540"/>
          </a:xfrm>
          <a:custGeom>
            <a:avLst/>
            <a:gdLst/>
            <a:ahLst/>
            <a:cxnLst/>
            <a:rect l="l" t="t" r="r" b="b"/>
            <a:pathLst>
              <a:path w="994627" h="510540">
                <a:moveTo>
                  <a:pt x="0" y="0"/>
                </a:moveTo>
                <a:lnTo>
                  <a:pt x="994627" y="0"/>
                </a:lnTo>
                <a:lnTo>
                  <a:pt x="994627" y="510540"/>
                </a:lnTo>
                <a:lnTo>
                  <a:pt x="0" y="510540"/>
                </a:lnTo>
                <a:lnTo>
                  <a:pt x="0" y="0"/>
                </a:lnTo>
                <a:close/>
              </a:path>
            </a:pathLst>
          </a:custGeom>
          <a:blipFill>
            <a:blip r:embed="rId3"/>
            <a:stretch>
              <a:fillRect/>
            </a:stretch>
          </a:blipFill>
        </p:spPr>
        <p:txBody>
          <a:bodyPr/>
          <a:lstStyle/>
          <a:p>
            <a:endParaRPr lang="en-US"/>
          </a:p>
        </p:txBody>
      </p:sp>
      <p:sp>
        <p:nvSpPr>
          <p:cNvPr id="5" name="TextBox 5">
            <a:extLst>
              <a:ext uri="{FF2B5EF4-FFF2-40B4-BE49-F238E27FC236}">
                <a16:creationId xmlns:a16="http://schemas.microsoft.com/office/drawing/2014/main" id="{CFC05F2E-1C6E-13CD-09B4-085F50E6EF52}"/>
              </a:ext>
            </a:extLst>
          </p:cNvPr>
          <p:cNvSpPr txBox="1"/>
          <p:nvPr/>
        </p:nvSpPr>
        <p:spPr>
          <a:xfrm>
            <a:off x="1028700" y="2409825"/>
            <a:ext cx="16230600" cy="2596865"/>
          </a:xfrm>
          <a:prstGeom prst="rect">
            <a:avLst/>
          </a:prstGeom>
        </p:spPr>
        <p:txBody>
          <a:bodyPr lIns="0" tIns="0" rIns="0" bIns="0" rtlCol="0" anchor="t">
            <a:spAutoFit/>
          </a:bodyPr>
          <a:lstStyle/>
          <a:p>
            <a:pPr marL="0" lvl="0" indent="0" algn="ctr">
              <a:lnSpc>
                <a:spcPts val="21000"/>
              </a:lnSpc>
              <a:spcBef>
                <a:spcPct val="0"/>
              </a:spcBef>
            </a:pPr>
            <a:r>
              <a:rPr lang="en-US" sz="15000" dirty="0">
                <a:solidFill>
                  <a:srgbClr val="E4E1C2"/>
                </a:solidFill>
                <a:latin typeface="Perandory"/>
                <a:ea typeface="Perandory"/>
                <a:cs typeface="Perandory"/>
                <a:sym typeface="Perandory"/>
              </a:rPr>
              <a:t>Called Into Faith</a:t>
            </a:r>
            <a:endParaRPr lang="en-US" sz="15000" u="none" strike="noStrike" dirty="0">
              <a:solidFill>
                <a:srgbClr val="E4E1C2"/>
              </a:solidFill>
              <a:latin typeface="Perandory"/>
              <a:ea typeface="Perandory"/>
              <a:cs typeface="Perandory"/>
              <a:sym typeface="Perandory"/>
            </a:endParaRPr>
          </a:p>
        </p:txBody>
      </p:sp>
      <p:sp>
        <p:nvSpPr>
          <p:cNvPr id="6" name="TextBox 6">
            <a:extLst>
              <a:ext uri="{FF2B5EF4-FFF2-40B4-BE49-F238E27FC236}">
                <a16:creationId xmlns:a16="http://schemas.microsoft.com/office/drawing/2014/main" id="{0C5846C9-6604-00CF-8655-89F2BC3E5D85}"/>
              </a:ext>
            </a:extLst>
          </p:cNvPr>
          <p:cNvSpPr txBox="1"/>
          <p:nvPr/>
        </p:nvSpPr>
        <p:spPr>
          <a:xfrm>
            <a:off x="152400" y="5524500"/>
            <a:ext cx="17526000" cy="2598404"/>
          </a:xfrm>
          <a:prstGeom prst="rect">
            <a:avLst/>
          </a:prstGeom>
        </p:spPr>
        <p:txBody>
          <a:bodyPr wrap="square" lIns="0" tIns="0" rIns="0" bIns="0" rtlCol="0" anchor="t">
            <a:spAutoFit/>
          </a:bodyPr>
          <a:lstStyle/>
          <a:p>
            <a:pPr marL="0" lvl="0" indent="0" algn="ctr">
              <a:lnSpc>
                <a:spcPts val="10500"/>
              </a:lnSpc>
              <a:spcBef>
                <a:spcPct val="0"/>
              </a:spcBef>
            </a:pPr>
            <a:r>
              <a:rPr lang="en-US" sz="7500" i="1" dirty="0">
                <a:solidFill>
                  <a:srgbClr val="E4E1C2"/>
                </a:solidFill>
                <a:latin typeface="Lora Italics"/>
                <a:ea typeface="Lora Italics"/>
                <a:cs typeface="Lora Italics"/>
                <a:sym typeface="Lora Italics"/>
              </a:rPr>
              <a:t>Faith builds over a lifetime, but is birthed in a moment. </a:t>
            </a:r>
          </a:p>
        </p:txBody>
      </p:sp>
    </p:spTree>
    <p:extLst>
      <p:ext uri="{BB962C8B-B14F-4D97-AF65-F5344CB8AC3E}">
        <p14:creationId xmlns:p14="http://schemas.microsoft.com/office/powerpoint/2010/main" val="17188993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r="-121"/>
            </a:stretch>
          </a:blipFill>
        </p:spPr>
        <p:txBody>
          <a:bodyPr/>
          <a:lstStyle/>
          <a:p>
            <a:endParaRPr lang="en-US"/>
          </a:p>
        </p:txBody>
      </p:sp>
      <p:sp>
        <p:nvSpPr>
          <p:cNvPr id="3" name="AutoShape 3"/>
          <p:cNvSpPr/>
          <p:nvPr/>
        </p:nvSpPr>
        <p:spPr>
          <a:xfrm flipV="1">
            <a:off x="1038225" y="518160"/>
            <a:ext cx="0" cy="510540"/>
          </a:xfrm>
          <a:prstGeom prst="line">
            <a:avLst/>
          </a:prstGeom>
          <a:ln w="19050" cap="flat">
            <a:solidFill>
              <a:srgbClr val="FFFEF7"/>
            </a:solidFill>
            <a:prstDash val="solid"/>
            <a:headEnd type="none" w="sm" len="sm"/>
            <a:tailEnd type="none" w="sm" len="sm"/>
          </a:ln>
        </p:spPr>
        <p:txBody>
          <a:bodyPr/>
          <a:lstStyle/>
          <a:p>
            <a:endParaRPr lang="en-US"/>
          </a:p>
        </p:txBody>
      </p:sp>
      <p:sp>
        <p:nvSpPr>
          <p:cNvPr id="4" name="Freeform 4"/>
          <p:cNvSpPr/>
          <p:nvPr/>
        </p:nvSpPr>
        <p:spPr>
          <a:xfrm>
            <a:off x="1274651" y="518160"/>
            <a:ext cx="994627" cy="510540"/>
          </a:xfrm>
          <a:custGeom>
            <a:avLst/>
            <a:gdLst/>
            <a:ahLst/>
            <a:cxnLst/>
            <a:rect l="l" t="t" r="r" b="b"/>
            <a:pathLst>
              <a:path w="994627" h="510540">
                <a:moveTo>
                  <a:pt x="0" y="0"/>
                </a:moveTo>
                <a:lnTo>
                  <a:pt x="994627" y="0"/>
                </a:lnTo>
                <a:lnTo>
                  <a:pt x="994627" y="510540"/>
                </a:lnTo>
                <a:lnTo>
                  <a:pt x="0" y="510540"/>
                </a:lnTo>
                <a:lnTo>
                  <a:pt x="0" y="0"/>
                </a:lnTo>
                <a:close/>
              </a:path>
            </a:pathLst>
          </a:custGeom>
          <a:blipFill>
            <a:blip r:embed="rId3"/>
            <a:stretch>
              <a:fillRect/>
            </a:stretch>
          </a:blipFill>
        </p:spPr>
        <p:txBody>
          <a:bodyPr/>
          <a:lstStyle/>
          <a:p>
            <a:endParaRPr lang="en-US"/>
          </a:p>
        </p:txBody>
      </p:sp>
      <p:grpSp>
        <p:nvGrpSpPr>
          <p:cNvPr id="5" name="Group 5"/>
          <p:cNvGrpSpPr/>
          <p:nvPr/>
        </p:nvGrpSpPr>
        <p:grpSpPr>
          <a:xfrm>
            <a:off x="1028700" y="2089770"/>
            <a:ext cx="16230600" cy="7168530"/>
            <a:chOff x="0" y="0"/>
            <a:chExt cx="4274726" cy="1888008"/>
          </a:xfrm>
        </p:grpSpPr>
        <p:sp>
          <p:nvSpPr>
            <p:cNvPr id="6" name="Freeform 6"/>
            <p:cNvSpPr/>
            <p:nvPr/>
          </p:nvSpPr>
          <p:spPr>
            <a:xfrm>
              <a:off x="0" y="0"/>
              <a:ext cx="4274726" cy="1888008"/>
            </a:xfrm>
            <a:custGeom>
              <a:avLst/>
              <a:gdLst/>
              <a:ahLst/>
              <a:cxnLst/>
              <a:rect l="l" t="t" r="r" b="b"/>
              <a:pathLst>
                <a:path w="4274726" h="1888008">
                  <a:moveTo>
                    <a:pt x="24327" y="0"/>
                  </a:moveTo>
                  <a:lnTo>
                    <a:pt x="4250399" y="0"/>
                  </a:lnTo>
                  <a:cubicBezTo>
                    <a:pt x="4263834" y="0"/>
                    <a:pt x="4274726" y="10891"/>
                    <a:pt x="4274726" y="24327"/>
                  </a:cubicBezTo>
                  <a:lnTo>
                    <a:pt x="4274726" y="1863681"/>
                  </a:lnTo>
                  <a:cubicBezTo>
                    <a:pt x="4274726" y="1877117"/>
                    <a:pt x="4263834" y="1888008"/>
                    <a:pt x="4250399" y="1888008"/>
                  </a:cubicBezTo>
                  <a:lnTo>
                    <a:pt x="24327" y="1888008"/>
                  </a:lnTo>
                  <a:cubicBezTo>
                    <a:pt x="10891" y="1888008"/>
                    <a:pt x="0" y="1877117"/>
                    <a:pt x="0" y="1863681"/>
                  </a:cubicBezTo>
                  <a:lnTo>
                    <a:pt x="0" y="24327"/>
                  </a:lnTo>
                  <a:cubicBezTo>
                    <a:pt x="0" y="10891"/>
                    <a:pt x="10891" y="0"/>
                    <a:pt x="24327" y="0"/>
                  </a:cubicBezTo>
                  <a:close/>
                </a:path>
              </a:pathLst>
            </a:custGeom>
            <a:solidFill>
              <a:srgbClr val="FFFEF7">
                <a:alpha val="52941"/>
              </a:srgbClr>
            </a:solidFill>
            <a:ln>
              <a:solidFill>
                <a:schemeClr val="tx1"/>
              </a:solidFill>
            </a:ln>
          </p:spPr>
          <p:txBody>
            <a:bodyPr/>
            <a:lstStyle/>
            <a:p>
              <a:pPr algn="ctr"/>
              <a:endParaRPr lang="en-US" sz="8000" b="1" dirty="0">
                <a:ln w="12700">
                  <a:solidFill>
                    <a:schemeClr val="tx1"/>
                  </a:solidFill>
                </a:ln>
                <a:solidFill>
                  <a:srgbClr val="FFFFFF"/>
                </a:solidFill>
              </a:endParaRPr>
            </a:p>
            <a:p>
              <a:pPr algn="ctr"/>
              <a:r>
                <a:rPr lang="en-US" sz="8000" b="1" dirty="0">
                  <a:ln w="12700">
                    <a:solidFill>
                      <a:schemeClr val="tx1"/>
                    </a:solidFill>
                  </a:ln>
                  <a:solidFill>
                    <a:srgbClr val="FFFFFF"/>
                  </a:solidFill>
                </a:rPr>
                <a:t>And he believed the Lord, and he counted it to him as righteousness.</a:t>
              </a:r>
            </a:p>
            <a:p>
              <a:pPr algn="ctr"/>
              <a:r>
                <a:rPr lang="en-US" sz="8000" b="1" dirty="0">
                  <a:ln w="12700">
                    <a:solidFill>
                      <a:schemeClr val="tx1"/>
                    </a:solidFill>
                  </a:ln>
                  <a:solidFill>
                    <a:srgbClr val="FFFFFF"/>
                  </a:solidFill>
                </a:rPr>
                <a:t>Genesis 15:6</a:t>
              </a:r>
            </a:p>
          </p:txBody>
        </p:sp>
        <p:sp>
          <p:nvSpPr>
            <p:cNvPr id="7" name="TextBox 7"/>
            <p:cNvSpPr txBox="1"/>
            <p:nvPr/>
          </p:nvSpPr>
          <p:spPr>
            <a:xfrm>
              <a:off x="0" y="-38100"/>
              <a:ext cx="4274726" cy="1926108"/>
            </a:xfrm>
            <a:prstGeom prst="rect">
              <a:avLst/>
            </a:prstGeom>
          </p:spPr>
          <p:txBody>
            <a:bodyPr lIns="50800" tIns="50800" rIns="50800" bIns="50800" rtlCol="0" anchor="ctr"/>
            <a:lstStyle/>
            <a:p>
              <a:pPr algn="ctr">
                <a:lnSpc>
                  <a:spcPts val="2659"/>
                </a:lnSpc>
                <a:spcBef>
                  <a:spcPct val="0"/>
                </a:spcBef>
              </a:pPr>
              <a:endParaRPr/>
            </a:p>
          </p:txBody>
        </p:sp>
      </p:grpSp>
      <p:sp>
        <p:nvSpPr>
          <p:cNvPr id="8" name="TextBox 8"/>
          <p:cNvSpPr txBox="1"/>
          <p:nvPr/>
        </p:nvSpPr>
        <p:spPr>
          <a:xfrm>
            <a:off x="13030273" y="394335"/>
            <a:ext cx="4229027" cy="710352"/>
          </a:xfrm>
          <a:prstGeom prst="rect">
            <a:avLst/>
          </a:prstGeom>
        </p:spPr>
        <p:txBody>
          <a:bodyPr lIns="0" tIns="0" rIns="0" bIns="0" rtlCol="0" anchor="t">
            <a:spAutoFit/>
          </a:bodyPr>
          <a:lstStyle/>
          <a:p>
            <a:pPr marL="0" lvl="0" indent="0" algn="r">
              <a:lnSpc>
                <a:spcPts val="5471"/>
              </a:lnSpc>
              <a:spcBef>
                <a:spcPct val="0"/>
              </a:spcBef>
            </a:pPr>
            <a:r>
              <a:rPr lang="en-US" sz="3908">
                <a:solidFill>
                  <a:srgbClr val="FFFEF7"/>
                </a:solidFill>
                <a:latin typeface="Perandory"/>
                <a:ea typeface="Perandory"/>
                <a:cs typeface="Perandory"/>
                <a:sym typeface="Perandory"/>
              </a:rPr>
              <a:t>AB</a:t>
            </a:r>
            <a:r>
              <a:rPr lang="en-US" sz="3908" u="none" strike="noStrike">
                <a:solidFill>
                  <a:srgbClr val="FFFEF7"/>
                </a:solidFill>
                <a:latin typeface="Perandory"/>
                <a:ea typeface="Perandory"/>
                <a:cs typeface="Perandory"/>
                <a:sym typeface="Perandory"/>
              </a:rPr>
              <a:t>RAHAM'S FAITH</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3E0968-843D-E252-F738-47C1F472B9F4}"/>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926A4FE9-EE8E-C018-89D3-EF33B7619CE6}"/>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r="-121"/>
            </a:stretch>
          </a:blipFill>
        </p:spPr>
        <p:txBody>
          <a:bodyPr/>
          <a:lstStyle/>
          <a:p>
            <a:endParaRPr lang="en-US"/>
          </a:p>
        </p:txBody>
      </p:sp>
      <p:sp>
        <p:nvSpPr>
          <p:cNvPr id="3" name="AutoShape 3">
            <a:extLst>
              <a:ext uri="{FF2B5EF4-FFF2-40B4-BE49-F238E27FC236}">
                <a16:creationId xmlns:a16="http://schemas.microsoft.com/office/drawing/2014/main" id="{F5392E59-D3AD-0FA2-5EA2-CA3D27F0E68B}"/>
              </a:ext>
            </a:extLst>
          </p:cNvPr>
          <p:cNvSpPr/>
          <p:nvPr/>
        </p:nvSpPr>
        <p:spPr>
          <a:xfrm flipV="1">
            <a:off x="1038225" y="518160"/>
            <a:ext cx="0" cy="510540"/>
          </a:xfrm>
          <a:prstGeom prst="line">
            <a:avLst/>
          </a:prstGeom>
          <a:ln w="19050" cap="flat">
            <a:solidFill>
              <a:srgbClr val="FFFEF7"/>
            </a:solidFill>
            <a:prstDash val="solid"/>
            <a:headEnd type="none" w="sm" len="sm"/>
            <a:tailEnd type="none" w="sm" len="sm"/>
          </a:ln>
        </p:spPr>
        <p:txBody>
          <a:bodyPr/>
          <a:lstStyle/>
          <a:p>
            <a:endParaRPr lang="en-US"/>
          </a:p>
        </p:txBody>
      </p:sp>
      <p:sp>
        <p:nvSpPr>
          <p:cNvPr id="4" name="Freeform 4">
            <a:extLst>
              <a:ext uri="{FF2B5EF4-FFF2-40B4-BE49-F238E27FC236}">
                <a16:creationId xmlns:a16="http://schemas.microsoft.com/office/drawing/2014/main" id="{521F03DA-202F-8344-29A9-F6930B49F70B}"/>
              </a:ext>
            </a:extLst>
          </p:cNvPr>
          <p:cNvSpPr/>
          <p:nvPr/>
        </p:nvSpPr>
        <p:spPr>
          <a:xfrm>
            <a:off x="1274651" y="518160"/>
            <a:ext cx="994627" cy="510540"/>
          </a:xfrm>
          <a:custGeom>
            <a:avLst/>
            <a:gdLst/>
            <a:ahLst/>
            <a:cxnLst/>
            <a:rect l="l" t="t" r="r" b="b"/>
            <a:pathLst>
              <a:path w="994627" h="510540">
                <a:moveTo>
                  <a:pt x="0" y="0"/>
                </a:moveTo>
                <a:lnTo>
                  <a:pt x="994627" y="0"/>
                </a:lnTo>
                <a:lnTo>
                  <a:pt x="994627" y="510540"/>
                </a:lnTo>
                <a:lnTo>
                  <a:pt x="0" y="510540"/>
                </a:lnTo>
                <a:lnTo>
                  <a:pt x="0" y="0"/>
                </a:lnTo>
                <a:close/>
              </a:path>
            </a:pathLst>
          </a:custGeom>
          <a:blipFill>
            <a:blip r:embed="rId3"/>
            <a:stretch>
              <a:fillRect/>
            </a:stretch>
          </a:blipFill>
        </p:spPr>
        <p:txBody>
          <a:bodyPr/>
          <a:lstStyle/>
          <a:p>
            <a:endParaRPr lang="en-US"/>
          </a:p>
        </p:txBody>
      </p:sp>
      <p:grpSp>
        <p:nvGrpSpPr>
          <p:cNvPr id="5" name="Group 5">
            <a:extLst>
              <a:ext uri="{FF2B5EF4-FFF2-40B4-BE49-F238E27FC236}">
                <a16:creationId xmlns:a16="http://schemas.microsoft.com/office/drawing/2014/main" id="{32CDEAAD-A9F9-B7FB-3923-8A9335CD420C}"/>
              </a:ext>
            </a:extLst>
          </p:cNvPr>
          <p:cNvGrpSpPr/>
          <p:nvPr/>
        </p:nvGrpSpPr>
        <p:grpSpPr>
          <a:xfrm>
            <a:off x="1028700" y="2089770"/>
            <a:ext cx="16230600" cy="7168530"/>
            <a:chOff x="0" y="0"/>
            <a:chExt cx="4274726" cy="1888008"/>
          </a:xfrm>
        </p:grpSpPr>
        <p:sp>
          <p:nvSpPr>
            <p:cNvPr id="6" name="Freeform 6">
              <a:extLst>
                <a:ext uri="{FF2B5EF4-FFF2-40B4-BE49-F238E27FC236}">
                  <a16:creationId xmlns:a16="http://schemas.microsoft.com/office/drawing/2014/main" id="{9ECFC3AD-7301-0FB9-502A-4CC9B2A5A041}"/>
                </a:ext>
              </a:extLst>
            </p:cNvPr>
            <p:cNvSpPr/>
            <p:nvPr/>
          </p:nvSpPr>
          <p:spPr>
            <a:xfrm>
              <a:off x="0" y="0"/>
              <a:ext cx="4274726" cy="1888008"/>
            </a:xfrm>
            <a:custGeom>
              <a:avLst/>
              <a:gdLst/>
              <a:ahLst/>
              <a:cxnLst/>
              <a:rect l="l" t="t" r="r" b="b"/>
              <a:pathLst>
                <a:path w="4274726" h="1888008">
                  <a:moveTo>
                    <a:pt x="24327" y="0"/>
                  </a:moveTo>
                  <a:lnTo>
                    <a:pt x="4250399" y="0"/>
                  </a:lnTo>
                  <a:cubicBezTo>
                    <a:pt x="4263834" y="0"/>
                    <a:pt x="4274726" y="10891"/>
                    <a:pt x="4274726" y="24327"/>
                  </a:cubicBezTo>
                  <a:lnTo>
                    <a:pt x="4274726" y="1863681"/>
                  </a:lnTo>
                  <a:cubicBezTo>
                    <a:pt x="4274726" y="1877117"/>
                    <a:pt x="4263834" y="1888008"/>
                    <a:pt x="4250399" y="1888008"/>
                  </a:cubicBezTo>
                  <a:lnTo>
                    <a:pt x="24327" y="1888008"/>
                  </a:lnTo>
                  <a:cubicBezTo>
                    <a:pt x="10891" y="1888008"/>
                    <a:pt x="0" y="1877117"/>
                    <a:pt x="0" y="1863681"/>
                  </a:cubicBezTo>
                  <a:lnTo>
                    <a:pt x="0" y="24327"/>
                  </a:lnTo>
                  <a:cubicBezTo>
                    <a:pt x="0" y="10891"/>
                    <a:pt x="10891" y="0"/>
                    <a:pt x="24327" y="0"/>
                  </a:cubicBezTo>
                  <a:close/>
                </a:path>
              </a:pathLst>
            </a:custGeom>
            <a:solidFill>
              <a:srgbClr val="FFFEF7">
                <a:alpha val="52941"/>
              </a:srgbClr>
            </a:solidFill>
            <a:ln>
              <a:solidFill>
                <a:schemeClr val="tx1"/>
              </a:solidFill>
            </a:ln>
          </p:spPr>
          <p:txBody>
            <a:bodyPr/>
            <a:lstStyle/>
            <a:p>
              <a:pPr algn="ctr"/>
              <a:r>
                <a:rPr lang="en-US" sz="7200" b="1" dirty="0">
                  <a:ln w="12700">
                    <a:solidFill>
                      <a:schemeClr val="tx1"/>
                    </a:solidFill>
                  </a:ln>
                  <a:solidFill>
                    <a:srgbClr val="FFFFFF"/>
                  </a:solidFill>
                </a:rPr>
                <a:t>And he said to him, “I am the Lord who brought you out from Ur of the Chaldeans to give you this land to possess.”</a:t>
              </a:r>
            </a:p>
            <a:p>
              <a:pPr algn="ctr"/>
              <a:r>
                <a:rPr lang="en-US" sz="8000" b="1" dirty="0">
                  <a:ln w="12700">
                    <a:solidFill>
                      <a:schemeClr val="tx1"/>
                    </a:solidFill>
                  </a:ln>
                  <a:solidFill>
                    <a:srgbClr val="FFFFFF"/>
                  </a:solidFill>
                </a:rPr>
                <a:t>Genesis 15:7</a:t>
              </a:r>
            </a:p>
          </p:txBody>
        </p:sp>
        <p:sp>
          <p:nvSpPr>
            <p:cNvPr id="7" name="TextBox 7">
              <a:extLst>
                <a:ext uri="{FF2B5EF4-FFF2-40B4-BE49-F238E27FC236}">
                  <a16:creationId xmlns:a16="http://schemas.microsoft.com/office/drawing/2014/main" id="{C25D8E44-37E6-607E-8C74-B77DD4A76312}"/>
                </a:ext>
              </a:extLst>
            </p:cNvPr>
            <p:cNvSpPr txBox="1"/>
            <p:nvPr/>
          </p:nvSpPr>
          <p:spPr>
            <a:xfrm>
              <a:off x="0" y="-38100"/>
              <a:ext cx="4274726" cy="1926108"/>
            </a:xfrm>
            <a:prstGeom prst="rect">
              <a:avLst/>
            </a:prstGeom>
          </p:spPr>
          <p:txBody>
            <a:bodyPr lIns="50800" tIns="50800" rIns="50800" bIns="50800" rtlCol="0" anchor="ctr"/>
            <a:lstStyle/>
            <a:p>
              <a:pPr algn="ctr">
                <a:lnSpc>
                  <a:spcPts val="2659"/>
                </a:lnSpc>
                <a:spcBef>
                  <a:spcPct val="0"/>
                </a:spcBef>
              </a:pPr>
              <a:endParaRPr/>
            </a:p>
          </p:txBody>
        </p:sp>
      </p:grpSp>
      <p:sp>
        <p:nvSpPr>
          <p:cNvPr id="8" name="TextBox 8">
            <a:extLst>
              <a:ext uri="{FF2B5EF4-FFF2-40B4-BE49-F238E27FC236}">
                <a16:creationId xmlns:a16="http://schemas.microsoft.com/office/drawing/2014/main" id="{1FEFFA10-9EE4-2F98-DD71-DF3EF19D4B3B}"/>
              </a:ext>
            </a:extLst>
          </p:cNvPr>
          <p:cNvSpPr txBox="1"/>
          <p:nvPr/>
        </p:nvSpPr>
        <p:spPr>
          <a:xfrm>
            <a:off x="13030273" y="394335"/>
            <a:ext cx="4229027" cy="710352"/>
          </a:xfrm>
          <a:prstGeom prst="rect">
            <a:avLst/>
          </a:prstGeom>
        </p:spPr>
        <p:txBody>
          <a:bodyPr lIns="0" tIns="0" rIns="0" bIns="0" rtlCol="0" anchor="t">
            <a:spAutoFit/>
          </a:bodyPr>
          <a:lstStyle/>
          <a:p>
            <a:pPr marL="0" lvl="0" indent="0" algn="r">
              <a:lnSpc>
                <a:spcPts val="5471"/>
              </a:lnSpc>
              <a:spcBef>
                <a:spcPct val="0"/>
              </a:spcBef>
            </a:pPr>
            <a:r>
              <a:rPr lang="en-US" sz="3908">
                <a:solidFill>
                  <a:srgbClr val="FFFEF7"/>
                </a:solidFill>
                <a:latin typeface="Perandory"/>
                <a:ea typeface="Perandory"/>
                <a:cs typeface="Perandory"/>
                <a:sym typeface="Perandory"/>
              </a:rPr>
              <a:t>AB</a:t>
            </a:r>
            <a:r>
              <a:rPr lang="en-US" sz="3908" u="none" strike="noStrike">
                <a:solidFill>
                  <a:srgbClr val="FFFEF7"/>
                </a:solidFill>
                <a:latin typeface="Perandory"/>
                <a:ea typeface="Perandory"/>
                <a:cs typeface="Perandory"/>
                <a:sym typeface="Perandory"/>
              </a:rPr>
              <a:t>RAHAM'S FAITH</a:t>
            </a:r>
          </a:p>
        </p:txBody>
      </p:sp>
    </p:spTree>
    <p:extLst>
      <p:ext uri="{BB962C8B-B14F-4D97-AF65-F5344CB8AC3E}">
        <p14:creationId xmlns:p14="http://schemas.microsoft.com/office/powerpoint/2010/main" val="22646723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B9D50A-7A6A-DA9F-7D9C-62ED33531078}"/>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0C2BA5F1-EB1B-8BCC-CD38-34AB64EB1113}"/>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r="-121"/>
            </a:stretch>
          </a:blipFill>
        </p:spPr>
        <p:txBody>
          <a:bodyPr/>
          <a:lstStyle/>
          <a:p>
            <a:endParaRPr lang="en-US"/>
          </a:p>
        </p:txBody>
      </p:sp>
      <p:sp>
        <p:nvSpPr>
          <p:cNvPr id="3" name="AutoShape 3">
            <a:extLst>
              <a:ext uri="{FF2B5EF4-FFF2-40B4-BE49-F238E27FC236}">
                <a16:creationId xmlns:a16="http://schemas.microsoft.com/office/drawing/2014/main" id="{CB349341-8B70-D167-B436-1361F49CB23E}"/>
              </a:ext>
            </a:extLst>
          </p:cNvPr>
          <p:cNvSpPr/>
          <p:nvPr/>
        </p:nvSpPr>
        <p:spPr>
          <a:xfrm flipV="1">
            <a:off x="1038225" y="518160"/>
            <a:ext cx="0" cy="510540"/>
          </a:xfrm>
          <a:prstGeom prst="line">
            <a:avLst/>
          </a:prstGeom>
          <a:ln w="19050" cap="flat">
            <a:solidFill>
              <a:srgbClr val="FFFEF7"/>
            </a:solidFill>
            <a:prstDash val="solid"/>
            <a:headEnd type="none" w="sm" len="sm"/>
            <a:tailEnd type="none" w="sm" len="sm"/>
          </a:ln>
        </p:spPr>
        <p:txBody>
          <a:bodyPr/>
          <a:lstStyle/>
          <a:p>
            <a:endParaRPr lang="en-US"/>
          </a:p>
        </p:txBody>
      </p:sp>
      <p:sp>
        <p:nvSpPr>
          <p:cNvPr id="4" name="Freeform 4">
            <a:extLst>
              <a:ext uri="{FF2B5EF4-FFF2-40B4-BE49-F238E27FC236}">
                <a16:creationId xmlns:a16="http://schemas.microsoft.com/office/drawing/2014/main" id="{2FA34C7C-C724-8C63-2F61-5DA0DA6D8B5A}"/>
              </a:ext>
            </a:extLst>
          </p:cNvPr>
          <p:cNvSpPr/>
          <p:nvPr/>
        </p:nvSpPr>
        <p:spPr>
          <a:xfrm>
            <a:off x="1274651" y="518160"/>
            <a:ext cx="994627" cy="510540"/>
          </a:xfrm>
          <a:custGeom>
            <a:avLst/>
            <a:gdLst/>
            <a:ahLst/>
            <a:cxnLst/>
            <a:rect l="l" t="t" r="r" b="b"/>
            <a:pathLst>
              <a:path w="994627" h="510540">
                <a:moveTo>
                  <a:pt x="0" y="0"/>
                </a:moveTo>
                <a:lnTo>
                  <a:pt x="994627" y="0"/>
                </a:lnTo>
                <a:lnTo>
                  <a:pt x="994627" y="510540"/>
                </a:lnTo>
                <a:lnTo>
                  <a:pt x="0" y="510540"/>
                </a:lnTo>
                <a:lnTo>
                  <a:pt x="0" y="0"/>
                </a:lnTo>
                <a:close/>
              </a:path>
            </a:pathLst>
          </a:custGeom>
          <a:blipFill>
            <a:blip r:embed="rId3"/>
            <a:stretch>
              <a:fillRect/>
            </a:stretch>
          </a:blipFill>
        </p:spPr>
        <p:txBody>
          <a:bodyPr/>
          <a:lstStyle/>
          <a:p>
            <a:endParaRPr lang="en-US"/>
          </a:p>
        </p:txBody>
      </p:sp>
      <p:grpSp>
        <p:nvGrpSpPr>
          <p:cNvPr id="5" name="Group 5">
            <a:extLst>
              <a:ext uri="{FF2B5EF4-FFF2-40B4-BE49-F238E27FC236}">
                <a16:creationId xmlns:a16="http://schemas.microsoft.com/office/drawing/2014/main" id="{C819CB15-78D6-C767-FBD1-DFE420A4CCE8}"/>
              </a:ext>
            </a:extLst>
          </p:cNvPr>
          <p:cNvGrpSpPr/>
          <p:nvPr/>
        </p:nvGrpSpPr>
        <p:grpSpPr>
          <a:xfrm>
            <a:off x="1028700" y="2089770"/>
            <a:ext cx="16230600" cy="7168530"/>
            <a:chOff x="0" y="0"/>
            <a:chExt cx="4274726" cy="1888008"/>
          </a:xfrm>
        </p:grpSpPr>
        <p:sp>
          <p:nvSpPr>
            <p:cNvPr id="6" name="Freeform 6">
              <a:extLst>
                <a:ext uri="{FF2B5EF4-FFF2-40B4-BE49-F238E27FC236}">
                  <a16:creationId xmlns:a16="http://schemas.microsoft.com/office/drawing/2014/main" id="{C805D398-BB0E-D4F5-C245-C373E35F3A48}"/>
                </a:ext>
              </a:extLst>
            </p:cNvPr>
            <p:cNvSpPr/>
            <p:nvPr/>
          </p:nvSpPr>
          <p:spPr>
            <a:xfrm>
              <a:off x="0" y="0"/>
              <a:ext cx="4274726" cy="1888008"/>
            </a:xfrm>
            <a:custGeom>
              <a:avLst/>
              <a:gdLst/>
              <a:ahLst/>
              <a:cxnLst/>
              <a:rect l="l" t="t" r="r" b="b"/>
              <a:pathLst>
                <a:path w="4274726" h="1888008">
                  <a:moveTo>
                    <a:pt x="24327" y="0"/>
                  </a:moveTo>
                  <a:lnTo>
                    <a:pt x="4250399" y="0"/>
                  </a:lnTo>
                  <a:cubicBezTo>
                    <a:pt x="4263834" y="0"/>
                    <a:pt x="4274726" y="10891"/>
                    <a:pt x="4274726" y="24327"/>
                  </a:cubicBezTo>
                  <a:lnTo>
                    <a:pt x="4274726" y="1863681"/>
                  </a:lnTo>
                  <a:cubicBezTo>
                    <a:pt x="4274726" y="1877117"/>
                    <a:pt x="4263834" y="1888008"/>
                    <a:pt x="4250399" y="1888008"/>
                  </a:cubicBezTo>
                  <a:lnTo>
                    <a:pt x="24327" y="1888008"/>
                  </a:lnTo>
                  <a:cubicBezTo>
                    <a:pt x="10891" y="1888008"/>
                    <a:pt x="0" y="1877117"/>
                    <a:pt x="0" y="1863681"/>
                  </a:cubicBezTo>
                  <a:lnTo>
                    <a:pt x="0" y="24327"/>
                  </a:lnTo>
                  <a:cubicBezTo>
                    <a:pt x="0" y="10891"/>
                    <a:pt x="10891" y="0"/>
                    <a:pt x="24327" y="0"/>
                  </a:cubicBezTo>
                  <a:close/>
                </a:path>
              </a:pathLst>
            </a:custGeom>
            <a:solidFill>
              <a:srgbClr val="FFFEF7">
                <a:alpha val="52941"/>
              </a:srgbClr>
            </a:solidFill>
          </p:spPr>
          <p:txBody>
            <a:bodyPr/>
            <a:lstStyle/>
            <a:p>
              <a:pPr marL="1371600" indent="-1371600">
                <a:buAutoNum type="romanUcPeriod"/>
              </a:pPr>
              <a:r>
                <a:rPr lang="en-US" sz="8000" b="1" dirty="0"/>
                <a:t>Ancient Covenants of Promise</a:t>
              </a:r>
            </a:p>
            <a:p>
              <a:endParaRPr lang="en-US" sz="8000" b="1" dirty="0"/>
            </a:p>
            <a:p>
              <a:r>
                <a:rPr lang="en-US" sz="8000" b="1" dirty="0"/>
                <a:t>	The Suzerain Vassel Treaty  </a:t>
              </a:r>
            </a:p>
            <a:p>
              <a:endParaRPr lang="en-US" sz="6000" b="1" dirty="0"/>
            </a:p>
            <a:p>
              <a:endParaRPr lang="en-US" sz="6000" b="1" dirty="0"/>
            </a:p>
          </p:txBody>
        </p:sp>
        <p:sp>
          <p:nvSpPr>
            <p:cNvPr id="7" name="TextBox 7">
              <a:extLst>
                <a:ext uri="{FF2B5EF4-FFF2-40B4-BE49-F238E27FC236}">
                  <a16:creationId xmlns:a16="http://schemas.microsoft.com/office/drawing/2014/main" id="{85D4F137-ADC2-B617-E856-12E5A1BE833D}"/>
                </a:ext>
              </a:extLst>
            </p:cNvPr>
            <p:cNvSpPr txBox="1"/>
            <p:nvPr/>
          </p:nvSpPr>
          <p:spPr>
            <a:xfrm>
              <a:off x="0" y="-38100"/>
              <a:ext cx="4274726" cy="1926108"/>
            </a:xfrm>
            <a:prstGeom prst="rect">
              <a:avLst/>
            </a:prstGeom>
          </p:spPr>
          <p:txBody>
            <a:bodyPr lIns="50800" tIns="50800" rIns="50800" bIns="50800" rtlCol="0" anchor="ctr"/>
            <a:lstStyle/>
            <a:p>
              <a:pPr algn="ctr">
                <a:lnSpc>
                  <a:spcPts val="2659"/>
                </a:lnSpc>
                <a:spcBef>
                  <a:spcPct val="0"/>
                </a:spcBef>
              </a:pPr>
              <a:endParaRPr/>
            </a:p>
          </p:txBody>
        </p:sp>
      </p:grpSp>
      <p:sp>
        <p:nvSpPr>
          <p:cNvPr id="8" name="TextBox 8">
            <a:extLst>
              <a:ext uri="{FF2B5EF4-FFF2-40B4-BE49-F238E27FC236}">
                <a16:creationId xmlns:a16="http://schemas.microsoft.com/office/drawing/2014/main" id="{66DA7820-64AD-9F44-829C-147B204AD476}"/>
              </a:ext>
            </a:extLst>
          </p:cNvPr>
          <p:cNvSpPr txBox="1"/>
          <p:nvPr/>
        </p:nvSpPr>
        <p:spPr>
          <a:xfrm>
            <a:off x="13030273" y="394335"/>
            <a:ext cx="4229027" cy="710352"/>
          </a:xfrm>
          <a:prstGeom prst="rect">
            <a:avLst/>
          </a:prstGeom>
        </p:spPr>
        <p:txBody>
          <a:bodyPr lIns="0" tIns="0" rIns="0" bIns="0" rtlCol="0" anchor="t">
            <a:spAutoFit/>
          </a:bodyPr>
          <a:lstStyle/>
          <a:p>
            <a:pPr marL="0" lvl="0" indent="0" algn="r">
              <a:lnSpc>
                <a:spcPts val="5471"/>
              </a:lnSpc>
              <a:spcBef>
                <a:spcPct val="0"/>
              </a:spcBef>
            </a:pPr>
            <a:r>
              <a:rPr lang="en-US" sz="3908">
                <a:solidFill>
                  <a:srgbClr val="FFFEF7"/>
                </a:solidFill>
                <a:latin typeface="Perandory"/>
                <a:ea typeface="Perandory"/>
                <a:cs typeface="Perandory"/>
                <a:sym typeface="Perandory"/>
              </a:rPr>
              <a:t>AB</a:t>
            </a:r>
            <a:r>
              <a:rPr lang="en-US" sz="3908" u="none" strike="noStrike">
                <a:solidFill>
                  <a:srgbClr val="FFFEF7"/>
                </a:solidFill>
                <a:latin typeface="Perandory"/>
                <a:ea typeface="Perandory"/>
                <a:cs typeface="Perandory"/>
                <a:sym typeface="Perandory"/>
              </a:rPr>
              <a:t>RAHAM'S FAITH</a:t>
            </a:r>
          </a:p>
        </p:txBody>
      </p:sp>
    </p:spTree>
    <p:extLst>
      <p:ext uri="{BB962C8B-B14F-4D97-AF65-F5344CB8AC3E}">
        <p14:creationId xmlns:p14="http://schemas.microsoft.com/office/powerpoint/2010/main" val="36245184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81" name="Rectangle 3080">
            <a:extLst>
              <a:ext uri="{FF2B5EF4-FFF2-40B4-BE49-F238E27FC236}">
                <a16:creationId xmlns:a16="http://schemas.microsoft.com/office/drawing/2014/main" id="{16B067B1-F4E5-4FDF-813D-C9E872E800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Hittite Suzerainty Treaties">
            <a:extLst>
              <a:ext uri="{FF2B5EF4-FFF2-40B4-BE49-F238E27FC236}">
                <a16:creationId xmlns:a16="http://schemas.microsoft.com/office/drawing/2014/main" id="{DE5F59AD-63AD-14F9-F5BF-9D81CF6624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1" b="2713"/>
          <a:stretch>
            <a:fillRect/>
          </a:stretch>
        </p:blipFill>
        <p:spPr bwMode="auto">
          <a:xfrm>
            <a:off x="1066800" y="900928"/>
            <a:ext cx="15505271" cy="8485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20500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5" name="Rectangle 2054">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2286" y="0"/>
            <a:ext cx="18283428" cy="10287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050" name="Picture 2" descr="PPT - Covenants in the Ancient Near East PowerPoint Presentation, free  download - ID:244265">
            <a:extLst>
              <a:ext uri="{FF2B5EF4-FFF2-40B4-BE49-F238E27FC236}">
                <a16:creationId xmlns:a16="http://schemas.microsoft.com/office/drawing/2014/main" id="{02189D8D-2B7F-9455-4BEB-B562E5520E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20052" b="4962"/>
          <a:stretch>
            <a:fillRect/>
          </a:stretch>
        </p:blipFill>
        <p:spPr bwMode="auto">
          <a:xfrm>
            <a:off x="20" y="1923"/>
            <a:ext cx="18287980" cy="102850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34512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19CAC3-1D75-E5DC-AAFD-77B3D3D9C55F}"/>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88DA4F0B-9B30-F0F5-0E94-C5A04217755F}"/>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r="-121"/>
            </a:stretch>
          </a:blipFill>
        </p:spPr>
        <p:txBody>
          <a:bodyPr/>
          <a:lstStyle/>
          <a:p>
            <a:endParaRPr lang="en-US"/>
          </a:p>
        </p:txBody>
      </p:sp>
      <p:sp>
        <p:nvSpPr>
          <p:cNvPr id="3" name="AutoShape 3">
            <a:extLst>
              <a:ext uri="{FF2B5EF4-FFF2-40B4-BE49-F238E27FC236}">
                <a16:creationId xmlns:a16="http://schemas.microsoft.com/office/drawing/2014/main" id="{4B782B0E-B197-816C-B154-4FCC26C7967C}"/>
              </a:ext>
            </a:extLst>
          </p:cNvPr>
          <p:cNvSpPr/>
          <p:nvPr/>
        </p:nvSpPr>
        <p:spPr>
          <a:xfrm flipV="1">
            <a:off x="1038225" y="518160"/>
            <a:ext cx="0" cy="510540"/>
          </a:xfrm>
          <a:prstGeom prst="line">
            <a:avLst/>
          </a:prstGeom>
          <a:ln w="19050" cap="flat">
            <a:solidFill>
              <a:srgbClr val="FFFEF7"/>
            </a:solidFill>
            <a:prstDash val="solid"/>
            <a:headEnd type="none" w="sm" len="sm"/>
            <a:tailEnd type="none" w="sm" len="sm"/>
          </a:ln>
        </p:spPr>
        <p:txBody>
          <a:bodyPr/>
          <a:lstStyle/>
          <a:p>
            <a:endParaRPr lang="en-US"/>
          </a:p>
        </p:txBody>
      </p:sp>
      <p:sp>
        <p:nvSpPr>
          <p:cNvPr id="4" name="Freeform 4">
            <a:extLst>
              <a:ext uri="{FF2B5EF4-FFF2-40B4-BE49-F238E27FC236}">
                <a16:creationId xmlns:a16="http://schemas.microsoft.com/office/drawing/2014/main" id="{E1225B46-DB27-7F56-260D-AE5236CD3BDE}"/>
              </a:ext>
            </a:extLst>
          </p:cNvPr>
          <p:cNvSpPr/>
          <p:nvPr/>
        </p:nvSpPr>
        <p:spPr>
          <a:xfrm>
            <a:off x="1274651" y="518160"/>
            <a:ext cx="994627" cy="510540"/>
          </a:xfrm>
          <a:custGeom>
            <a:avLst/>
            <a:gdLst/>
            <a:ahLst/>
            <a:cxnLst/>
            <a:rect l="l" t="t" r="r" b="b"/>
            <a:pathLst>
              <a:path w="994627" h="510540">
                <a:moveTo>
                  <a:pt x="0" y="0"/>
                </a:moveTo>
                <a:lnTo>
                  <a:pt x="994627" y="0"/>
                </a:lnTo>
                <a:lnTo>
                  <a:pt x="994627" y="510540"/>
                </a:lnTo>
                <a:lnTo>
                  <a:pt x="0" y="510540"/>
                </a:lnTo>
                <a:lnTo>
                  <a:pt x="0" y="0"/>
                </a:lnTo>
                <a:close/>
              </a:path>
            </a:pathLst>
          </a:custGeom>
          <a:blipFill>
            <a:blip r:embed="rId3"/>
            <a:stretch>
              <a:fillRect/>
            </a:stretch>
          </a:blipFill>
        </p:spPr>
        <p:txBody>
          <a:bodyPr/>
          <a:lstStyle/>
          <a:p>
            <a:endParaRPr lang="en-US"/>
          </a:p>
        </p:txBody>
      </p:sp>
      <p:grpSp>
        <p:nvGrpSpPr>
          <p:cNvPr id="5" name="Group 5">
            <a:extLst>
              <a:ext uri="{FF2B5EF4-FFF2-40B4-BE49-F238E27FC236}">
                <a16:creationId xmlns:a16="http://schemas.microsoft.com/office/drawing/2014/main" id="{0ACB5999-82F0-6B83-95C5-7707D6803C07}"/>
              </a:ext>
            </a:extLst>
          </p:cNvPr>
          <p:cNvGrpSpPr/>
          <p:nvPr/>
        </p:nvGrpSpPr>
        <p:grpSpPr>
          <a:xfrm>
            <a:off x="1028700" y="2089770"/>
            <a:ext cx="16230600" cy="7168530"/>
            <a:chOff x="0" y="0"/>
            <a:chExt cx="4274726" cy="1888008"/>
          </a:xfrm>
        </p:grpSpPr>
        <p:sp>
          <p:nvSpPr>
            <p:cNvPr id="6" name="Freeform 6">
              <a:extLst>
                <a:ext uri="{FF2B5EF4-FFF2-40B4-BE49-F238E27FC236}">
                  <a16:creationId xmlns:a16="http://schemas.microsoft.com/office/drawing/2014/main" id="{AE71F107-1361-640C-E25C-6C2EA5D8D7AA}"/>
                </a:ext>
              </a:extLst>
            </p:cNvPr>
            <p:cNvSpPr/>
            <p:nvPr/>
          </p:nvSpPr>
          <p:spPr>
            <a:xfrm>
              <a:off x="0" y="0"/>
              <a:ext cx="4274726" cy="1888008"/>
            </a:xfrm>
            <a:custGeom>
              <a:avLst/>
              <a:gdLst/>
              <a:ahLst/>
              <a:cxnLst/>
              <a:rect l="l" t="t" r="r" b="b"/>
              <a:pathLst>
                <a:path w="4274726" h="1888008">
                  <a:moveTo>
                    <a:pt x="24327" y="0"/>
                  </a:moveTo>
                  <a:lnTo>
                    <a:pt x="4250399" y="0"/>
                  </a:lnTo>
                  <a:cubicBezTo>
                    <a:pt x="4263834" y="0"/>
                    <a:pt x="4274726" y="10891"/>
                    <a:pt x="4274726" y="24327"/>
                  </a:cubicBezTo>
                  <a:lnTo>
                    <a:pt x="4274726" y="1863681"/>
                  </a:lnTo>
                  <a:cubicBezTo>
                    <a:pt x="4274726" y="1877117"/>
                    <a:pt x="4263834" y="1888008"/>
                    <a:pt x="4250399" y="1888008"/>
                  </a:cubicBezTo>
                  <a:lnTo>
                    <a:pt x="24327" y="1888008"/>
                  </a:lnTo>
                  <a:cubicBezTo>
                    <a:pt x="10891" y="1888008"/>
                    <a:pt x="0" y="1877117"/>
                    <a:pt x="0" y="1863681"/>
                  </a:cubicBezTo>
                  <a:lnTo>
                    <a:pt x="0" y="24327"/>
                  </a:lnTo>
                  <a:cubicBezTo>
                    <a:pt x="0" y="10891"/>
                    <a:pt x="10891" y="0"/>
                    <a:pt x="24327" y="0"/>
                  </a:cubicBezTo>
                  <a:close/>
                </a:path>
              </a:pathLst>
            </a:custGeom>
            <a:solidFill>
              <a:srgbClr val="FFFEF7">
                <a:alpha val="52941"/>
              </a:srgbClr>
            </a:solidFill>
          </p:spPr>
          <p:txBody>
            <a:bodyPr/>
            <a:lstStyle/>
            <a:p>
              <a:pPr marL="1371600" indent="-1371600">
                <a:buAutoNum type="romanUcPeriod"/>
              </a:pPr>
              <a:r>
                <a:rPr lang="en-US" sz="8000" b="1" dirty="0"/>
                <a:t>Ancient Covenants of Promise  </a:t>
              </a:r>
            </a:p>
            <a:p>
              <a:pPr marL="1143000" indent="-1143000">
                <a:buAutoNum type="alphaLcPeriod"/>
              </a:pPr>
              <a:endParaRPr lang="en-US" sz="6000" b="1" dirty="0"/>
            </a:p>
            <a:p>
              <a:pPr marL="1143000" indent="-1143000">
                <a:buAutoNum type="alphaLcPeriod"/>
              </a:pPr>
              <a:r>
                <a:rPr lang="en-US" sz="6000" b="1" dirty="0"/>
                <a:t>Identify the parties involved (Historical Prologue)</a:t>
              </a:r>
            </a:p>
          </p:txBody>
        </p:sp>
        <p:sp>
          <p:nvSpPr>
            <p:cNvPr id="7" name="TextBox 7">
              <a:extLst>
                <a:ext uri="{FF2B5EF4-FFF2-40B4-BE49-F238E27FC236}">
                  <a16:creationId xmlns:a16="http://schemas.microsoft.com/office/drawing/2014/main" id="{9AF531E3-79C2-F105-E338-3D5A0F0F8196}"/>
                </a:ext>
              </a:extLst>
            </p:cNvPr>
            <p:cNvSpPr txBox="1"/>
            <p:nvPr/>
          </p:nvSpPr>
          <p:spPr>
            <a:xfrm>
              <a:off x="0" y="-38100"/>
              <a:ext cx="4274726" cy="1926108"/>
            </a:xfrm>
            <a:prstGeom prst="rect">
              <a:avLst/>
            </a:prstGeom>
          </p:spPr>
          <p:txBody>
            <a:bodyPr lIns="50800" tIns="50800" rIns="50800" bIns="50800" rtlCol="0" anchor="ctr"/>
            <a:lstStyle/>
            <a:p>
              <a:pPr algn="ctr">
                <a:lnSpc>
                  <a:spcPts val="2659"/>
                </a:lnSpc>
                <a:spcBef>
                  <a:spcPct val="0"/>
                </a:spcBef>
              </a:pPr>
              <a:endParaRPr/>
            </a:p>
          </p:txBody>
        </p:sp>
      </p:grpSp>
      <p:sp>
        <p:nvSpPr>
          <p:cNvPr id="8" name="TextBox 8">
            <a:extLst>
              <a:ext uri="{FF2B5EF4-FFF2-40B4-BE49-F238E27FC236}">
                <a16:creationId xmlns:a16="http://schemas.microsoft.com/office/drawing/2014/main" id="{4EB3F256-13CC-22B4-EC3C-EADD5B24C72D}"/>
              </a:ext>
            </a:extLst>
          </p:cNvPr>
          <p:cNvSpPr txBox="1"/>
          <p:nvPr/>
        </p:nvSpPr>
        <p:spPr>
          <a:xfrm>
            <a:off x="13030273" y="394335"/>
            <a:ext cx="4229027" cy="710352"/>
          </a:xfrm>
          <a:prstGeom prst="rect">
            <a:avLst/>
          </a:prstGeom>
        </p:spPr>
        <p:txBody>
          <a:bodyPr lIns="0" tIns="0" rIns="0" bIns="0" rtlCol="0" anchor="t">
            <a:spAutoFit/>
          </a:bodyPr>
          <a:lstStyle/>
          <a:p>
            <a:pPr marL="0" lvl="0" indent="0" algn="r">
              <a:lnSpc>
                <a:spcPts val="5471"/>
              </a:lnSpc>
              <a:spcBef>
                <a:spcPct val="0"/>
              </a:spcBef>
            </a:pPr>
            <a:r>
              <a:rPr lang="en-US" sz="3908">
                <a:solidFill>
                  <a:srgbClr val="FFFEF7"/>
                </a:solidFill>
                <a:latin typeface="Perandory"/>
                <a:ea typeface="Perandory"/>
                <a:cs typeface="Perandory"/>
                <a:sym typeface="Perandory"/>
              </a:rPr>
              <a:t>AB</a:t>
            </a:r>
            <a:r>
              <a:rPr lang="en-US" sz="3908" u="none" strike="noStrike">
                <a:solidFill>
                  <a:srgbClr val="FFFEF7"/>
                </a:solidFill>
                <a:latin typeface="Perandory"/>
                <a:ea typeface="Perandory"/>
                <a:cs typeface="Perandory"/>
                <a:sym typeface="Perandory"/>
              </a:rPr>
              <a:t>RAHAM'S FAITH</a:t>
            </a:r>
          </a:p>
        </p:txBody>
      </p:sp>
    </p:spTree>
    <p:extLst>
      <p:ext uri="{BB962C8B-B14F-4D97-AF65-F5344CB8AC3E}">
        <p14:creationId xmlns:p14="http://schemas.microsoft.com/office/powerpoint/2010/main" val="37564354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9197</TotalTime>
  <Words>767</Words>
  <Application>Microsoft Macintosh PowerPoint</Application>
  <PresentationFormat>Custom</PresentationFormat>
  <Paragraphs>128</Paragraphs>
  <Slides>35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35</vt:i4>
      </vt:variant>
    </vt:vector>
  </HeadingPairs>
  <TitlesOfParts>
    <vt:vector size="40" baseType="lpstr">
      <vt:lpstr>Arial</vt:lpstr>
      <vt:lpstr>Lora Italics</vt:lpstr>
      <vt:lpstr>Calibri</vt:lpstr>
      <vt:lpstr>Perandory</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Brown and Beige Simple Modern Creative Brainstorm Presentation</dc:title>
  <cp:lastModifiedBy>kevin elwell</cp:lastModifiedBy>
  <cp:revision>79</cp:revision>
  <dcterms:created xsi:type="dcterms:W3CDTF">2006-08-16T00:00:00Z</dcterms:created>
  <dcterms:modified xsi:type="dcterms:W3CDTF">2026-03-14T04:37:46Z</dcterms:modified>
  <dc:identifier>DAG_ramtIEY</dc:identifier>
</cp:coreProperties>
</file>