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7" r:id="rId5"/>
    <p:sldId id="260" r:id="rId6"/>
    <p:sldId id="262" r:id="rId7"/>
    <p:sldId id="263" r:id="rId8"/>
    <p:sldId id="264" r:id="rId9"/>
    <p:sldId id="265" r:id="rId10"/>
    <p:sldId id="261" r:id="rId11"/>
    <p:sldId id="266" r:id="rId12"/>
    <p:sldId id="25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>
      <p:cViewPr varScale="1">
        <p:scale>
          <a:sx n="117" d="100"/>
          <a:sy n="117" d="100"/>
        </p:scale>
        <p:origin x="3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2820E-419B-73DB-AFBE-B7026002FF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4E194D-BC35-D0E5-E71B-BC6FD9E3F3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04333B-0736-483D-6D9A-2A6124C8C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CD5A-E7A7-9E42-AD41-8E6CFD2530E7}" type="datetimeFigureOut">
              <a:rPr lang="en-US" smtClean="0"/>
              <a:t>2/25/24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909EB-5839-C143-A47B-668E0CC9A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2ADF0-41E7-3E06-3BB1-D98AF15C4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5907-98B8-CE40-A4BA-658389347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434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504EF-2E68-7DB1-0D2F-92A5FC556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4BA2E6-B6A6-2787-0172-CCEA78665D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9854AA-E483-3433-6301-D813E963D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CD5A-E7A7-9E42-AD41-8E6CFD2530E7}" type="datetimeFigureOut">
              <a:rPr lang="en-US" smtClean="0"/>
              <a:t>2/25/24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EE7DF-D76F-2475-8819-8CB90B2FB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52987-FE50-897A-18E7-D9E7AAD31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5907-98B8-CE40-A4BA-658389347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476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026B24-283B-4EEA-BC1A-2139A168C0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05BA88-E8E8-9212-7D38-EF52C97538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45D2EB-41A1-DAAE-B10D-F91F76D1D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CD5A-E7A7-9E42-AD41-8E6CFD2530E7}" type="datetimeFigureOut">
              <a:rPr lang="en-US" smtClean="0"/>
              <a:t>2/25/24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112BD-F50D-1C92-13A4-6FF4AAACA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86673E-E44C-7E5B-1171-F58C1C3B1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5907-98B8-CE40-A4BA-658389347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719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6AED2-F684-E4EE-419C-DBBCF1CB4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F1D8B9-4966-121C-10C7-5E5ACE07B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381FC9-5880-AE67-43C2-9575EB207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CD5A-E7A7-9E42-AD41-8E6CFD2530E7}" type="datetimeFigureOut">
              <a:rPr lang="en-US" smtClean="0"/>
              <a:t>2/25/24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D50D43-FFA2-D6C6-C276-DD7A3812E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261C26-BA27-FEED-D428-2FEC461D9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5907-98B8-CE40-A4BA-658389347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165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802C4-0499-C792-F9B4-EB2097372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690277-734B-7FA0-DB63-E2AD718F0B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6C54A-EDA1-EA54-E83A-CE5C986DE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CD5A-E7A7-9E42-AD41-8E6CFD2530E7}" type="datetimeFigureOut">
              <a:rPr lang="en-US" smtClean="0"/>
              <a:t>2/25/24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4EAA8-464B-18B3-7DF8-92328D52B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5E7129-3572-84A6-CD70-C18EE8304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5907-98B8-CE40-A4BA-658389347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48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F967C-5956-385D-56FD-93C1CAD46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957FBF-7A39-FC99-00B0-76FB3A2AAC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F22745-AA91-44BB-E018-6F5238FBB5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5569AB-90B6-64B5-D6D0-41D30B23C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CD5A-E7A7-9E42-AD41-8E6CFD2530E7}" type="datetimeFigureOut">
              <a:rPr lang="en-US" smtClean="0"/>
              <a:t>2/25/24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121F04-BC84-C315-7413-33DBAC8DD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657BD1-A486-FF18-58C8-BFB46F6F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5907-98B8-CE40-A4BA-658389347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391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7A324-F090-9E36-CDDB-378595D35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71CFF-1D0F-4A7D-001B-B454C64BE4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D44E6E-45E1-9902-9984-11B89724C8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8A4638-4082-DAB1-00F6-254B089ED4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6E021A-527B-53FC-4785-78DAE51004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1E3E29-B35A-8F54-59CB-97A3AAED6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CD5A-E7A7-9E42-AD41-8E6CFD2530E7}" type="datetimeFigureOut">
              <a:rPr lang="en-US" smtClean="0"/>
              <a:t>2/25/24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1E390B-4EEF-5B2C-C8E8-2CFDF1BF9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73C56B-7824-53C9-D979-EC126DEF4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5907-98B8-CE40-A4BA-658389347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81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42853-FA11-AFB2-BC12-B6F1EB5E5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E661B6-3F2B-D5E4-3824-1BB062374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CD5A-E7A7-9E42-AD41-8E6CFD2530E7}" type="datetimeFigureOut">
              <a:rPr lang="en-US" smtClean="0"/>
              <a:t>2/25/24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5B4AF6-7F39-54D1-FD77-477CE8F47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514347-A3B9-67F2-29A5-905911841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5907-98B8-CE40-A4BA-658389347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63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87634F-792C-CFBF-EF6F-718F3ADD1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CD5A-E7A7-9E42-AD41-8E6CFD2530E7}" type="datetimeFigureOut">
              <a:rPr lang="en-US" smtClean="0"/>
              <a:t>2/25/24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CC4402-4FD0-15F7-35F0-E247A86B0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065F09-5DD2-CFA3-EB62-1D6DC0DEC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5907-98B8-CE40-A4BA-658389347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683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A0514-20AB-7F3F-15DD-F572D70B7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AC8FD-9AA5-42C0-B563-0FD3FCF71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479F8A-373A-FFD3-7D52-86A049162C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0CB1F6-9133-5774-151E-D7F4C4050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CD5A-E7A7-9E42-AD41-8E6CFD2530E7}" type="datetimeFigureOut">
              <a:rPr lang="en-US" smtClean="0"/>
              <a:t>2/25/24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144BE6-6E45-3AE7-DFD7-253FB70B4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B6898B-A7C8-DC81-2DFC-61475655A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5907-98B8-CE40-A4BA-658389347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88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18853-F565-7EDB-C655-E043B1339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831707-9E66-70BC-F2C9-F73FD43740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84A985-A48F-6B67-1DDF-4AA133A401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B2FF5C-41A8-5819-7B3F-9EF567C19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CD5A-E7A7-9E42-AD41-8E6CFD2530E7}" type="datetimeFigureOut">
              <a:rPr lang="en-US" smtClean="0"/>
              <a:t>2/25/24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0E0453-C318-01A6-6F93-1AC8A59C1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1BA6DF-6D55-9523-0D78-EB4CD5B5D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5907-98B8-CE40-A4BA-658389347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938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F633F6-22DE-E3C4-E6E6-AC8CA32C5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92E8A1-A328-1F98-AA89-CA206D5B28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E5A703-6E4C-D34C-4451-702070801E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1CD5A-E7A7-9E42-AD41-8E6CFD2530E7}" type="datetimeFigureOut">
              <a:rPr lang="en-US" smtClean="0"/>
              <a:t>2/25/24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EC7F3-B3E1-C209-E12B-082F663FB7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2F4EA-DEF0-39A8-A790-5959B4ECE6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05907-98B8-CE40-A4BA-658389347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382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ountain with snow and a yellow triangle&#10;&#10;Description automatically generated">
            <a:extLst>
              <a:ext uri="{FF2B5EF4-FFF2-40B4-BE49-F238E27FC236}">
                <a16:creationId xmlns:a16="http://schemas.microsoft.com/office/drawing/2014/main" id="{861EEF8B-2EC3-2DED-4F06-FF8E4DE43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055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y surface with white spots&#10;&#10;Description automatically generated with medium confidence">
            <a:extLst>
              <a:ext uri="{FF2B5EF4-FFF2-40B4-BE49-F238E27FC236}">
                <a16:creationId xmlns:a16="http://schemas.microsoft.com/office/drawing/2014/main" id="{CE102819-38D9-70BC-E2CC-3FFBDB1F8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58966C-04B3-E973-00CA-804367DF1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venir Next" panose="020B0503020202020204" pitchFamily="34" charset="0"/>
              </a:rPr>
              <a:t>Who weighs the heart?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DA928-97CA-EDBD-727A-1BA0BE843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latin typeface="Avenir Next" panose="020B0503020202020204" pitchFamily="34" charset="0"/>
              </a:rPr>
              <a:t>Osiris was the chief god of the afterlife; the crucial moment in Egyptian afterlife was the Weighing of the Heart ceremony</a:t>
            </a:r>
          </a:p>
          <a:p>
            <a:r>
              <a:rPr lang="en-US" sz="3600" dirty="0">
                <a:latin typeface="Avenir Next" panose="020B0503020202020204" pitchFamily="34" charset="0"/>
              </a:rPr>
              <a:t>1 Samuel 16:7</a:t>
            </a:r>
          </a:p>
          <a:p>
            <a:r>
              <a:rPr lang="en-US" sz="3600" dirty="0">
                <a:latin typeface="Avenir Next" panose="020B0503020202020204" pitchFamily="34" charset="0"/>
              </a:rPr>
              <a:t>1 Kings 8:39</a:t>
            </a:r>
          </a:p>
          <a:p>
            <a:r>
              <a:rPr lang="en-US" sz="3600" dirty="0">
                <a:latin typeface="Avenir Next" panose="020B0503020202020204" pitchFamily="34" charset="0"/>
              </a:rPr>
              <a:t>Ps 44:21</a:t>
            </a:r>
          </a:p>
          <a:p>
            <a:r>
              <a:rPr lang="en-US" sz="3600" dirty="0">
                <a:latin typeface="Avenir Next" panose="020B0503020202020204" pitchFamily="34" charset="0"/>
              </a:rPr>
              <a:t>Proverbs 21:2</a:t>
            </a:r>
          </a:p>
          <a:p>
            <a:r>
              <a:rPr lang="en-US" sz="3600" dirty="0">
                <a:latin typeface="Avenir Next" panose="020B0503020202020204" pitchFamily="34" charset="0"/>
              </a:rPr>
              <a:t>Jeremiah 17:10</a:t>
            </a:r>
          </a:p>
        </p:txBody>
      </p:sp>
    </p:spTree>
    <p:extLst>
      <p:ext uri="{BB962C8B-B14F-4D97-AF65-F5344CB8AC3E}">
        <p14:creationId xmlns:p14="http://schemas.microsoft.com/office/powerpoint/2010/main" val="1013886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y surface with white spots&#10;&#10;Description automatically generated with medium confidence">
            <a:extLst>
              <a:ext uri="{FF2B5EF4-FFF2-40B4-BE49-F238E27FC236}">
                <a16:creationId xmlns:a16="http://schemas.microsoft.com/office/drawing/2014/main" id="{CE102819-38D9-70BC-E2CC-3FFBDB1F8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58966C-04B3-E973-00CA-804367DF1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venir Next" panose="020B0503020202020204" pitchFamily="34" charset="0"/>
              </a:rPr>
              <a:t>God alone is God.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DA928-97CA-EDBD-727A-1BA0BE843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900" dirty="0">
                <a:latin typeface="Avenir Next" panose="020B0503020202020204" pitchFamily="34" charset="0"/>
              </a:rPr>
              <a:t>Hebrews lived east of Egypt in Goshen. Many cultures in OT time believed in deities bound to certain places and land</a:t>
            </a:r>
          </a:p>
          <a:p>
            <a:pPr lvl="1"/>
            <a:r>
              <a:rPr lang="en-US" sz="3500" dirty="0">
                <a:latin typeface="Avenir Next" panose="020B0503020202020204" pitchFamily="34" charset="0"/>
              </a:rPr>
              <a:t>See Naaman in 2 Kings 5:17</a:t>
            </a:r>
          </a:p>
          <a:p>
            <a:pPr lvl="1"/>
            <a:r>
              <a:rPr lang="en-US" sz="3500" dirty="0">
                <a:latin typeface="Avenir Next" panose="020B0503020202020204" pitchFamily="34" charset="0"/>
              </a:rPr>
              <a:t>God exercises His power in Egypt, “not” His land</a:t>
            </a:r>
          </a:p>
          <a:p>
            <a:r>
              <a:rPr lang="en-US" sz="3900" dirty="0">
                <a:latin typeface="Avenir Next" panose="020B0503020202020204" pitchFamily="34" charset="0"/>
              </a:rPr>
              <a:t>1 Samuel 5:1-7</a:t>
            </a:r>
          </a:p>
          <a:p>
            <a:r>
              <a:rPr lang="en-US" sz="3900" dirty="0">
                <a:latin typeface="Avenir Next" panose="020B0503020202020204" pitchFamily="34" charset="0"/>
              </a:rPr>
              <a:t>Isaiah 40:18-26</a:t>
            </a:r>
          </a:p>
          <a:p>
            <a:r>
              <a:rPr lang="en-US" sz="3900" dirty="0">
                <a:latin typeface="Avenir Next" panose="020B0503020202020204" pitchFamily="34" charset="0"/>
              </a:rPr>
              <a:t>Isaiah 46:1-10</a:t>
            </a:r>
          </a:p>
          <a:p>
            <a:r>
              <a:rPr lang="en-US" sz="3900" dirty="0">
                <a:latin typeface="Avenir Next" panose="020B0503020202020204" pitchFamily="34" charset="0"/>
              </a:rPr>
              <a:t>Jonah 1:4-6, 9, 13-16</a:t>
            </a:r>
          </a:p>
        </p:txBody>
      </p:sp>
    </p:spTree>
    <p:extLst>
      <p:ext uri="{BB962C8B-B14F-4D97-AF65-F5344CB8AC3E}">
        <p14:creationId xmlns:p14="http://schemas.microsoft.com/office/powerpoint/2010/main" val="1438425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y surface with white spots&#10;&#10;Description automatically generated with medium confidence">
            <a:extLst>
              <a:ext uri="{FF2B5EF4-FFF2-40B4-BE49-F238E27FC236}">
                <a16:creationId xmlns:a16="http://schemas.microsoft.com/office/drawing/2014/main" id="{CE102819-38D9-70BC-E2CC-3FFBDB1F8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58966C-04B3-E973-00CA-804367DF1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venir Next" panose="020B0503020202020204" pitchFamily="34" charset="0"/>
              </a:rPr>
              <a:t>This Week Let’s 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DA928-97CA-EDBD-727A-1BA0BE843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venir Next" panose="020B0503020202020204" pitchFamily="34" charset="0"/>
              </a:rPr>
              <a:t>Read: 1 Kings 18</a:t>
            </a:r>
          </a:p>
          <a:p>
            <a:r>
              <a:rPr lang="en-US" sz="4000" dirty="0">
                <a:latin typeface="Avenir Next" panose="020B0503020202020204" pitchFamily="34" charset="0"/>
              </a:rPr>
              <a:t>Pray: As led by the reading</a:t>
            </a:r>
          </a:p>
          <a:p>
            <a:r>
              <a:rPr lang="en-US" sz="4000" dirty="0">
                <a:latin typeface="Avenir Next" panose="020B0503020202020204" pitchFamily="34" charset="0"/>
              </a:rPr>
              <a:t>Remember: Exodus 4:11-12</a:t>
            </a:r>
          </a:p>
          <a:p>
            <a:r>
              <a:rPr lang="en-US" sz="4000" dirty="0">
                <a:latin typeface="Avenir Next" panose="020B0503020202020204" pitchFamily="34" charset="0"/>
              </a:rPr>
              <a:t>Apply: Praise God for being true. Rejoice in being known by the one God.</a:t>
            </a:r>
          </a:p>
        </p:txBody>
      </p:sp>
    </p:spTree>
    <p:extLst>
      <p:ext uri="{BB962C8B-B14F-4D97-AF65-F5344CB8AC3E}">
        <p14:creationId xmlns:p14="http://schemas.microsoft.com/office/powerpoint/2010/main" val="1348784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y surface with white spots&#10;&#10;Description automatically generated with medium confidence">
            <a:extLst>
              <a:ext uri="{FF2B5EF4-FFF2-40B4-BE49-F238E27FC236}">
                <a16:creationId xmlns:a16="http://schemas.microsoft.com/office/drawing/2014/main" id="{CE102819-38D9-70BC-E2CC-3FFBDB1F8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58966C-04B3-E973-00CA-804367DF1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venir Next" panose="020B0503020202020204" pitchFamily="34" charset="0"/>
              </a:rPr>
              <a:t>Exodus 7 - 11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DA928-97CA-EDBD-727A-1BA0BE843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venir Next" panose="020B0503020202020204" pitchFamily="34" charset="0"/>
              </a:rPr>
              <a:t>Remember the theme: God is greater than ____</a:t>
            </a:r>
          </a:p>
          <a:p>
            <a:r>
              <a:rPr lang="en-US" sz="3600" dirty="0">
                <a:latin typeface="Avenir Next" panose="020B0503020202020204" pitchFamily="34" charset="0"/>
              </a:rPr>
              <a:t>Pg 51 of the seat Bibles</a:t>
            </a:r>
          </a:p>
          <a:p>
            <a:pPr marL="0" indent="0">
              <a:buNone/>
            </a:pPr>
            <a:endParaRPr lang="en-US" sz="3600" dirty="0">
              <a:latin typeface="Avenir Next" panose="020B0503020202020204" pitchFamily="34" charset="0"/>
            </a:endParaRPr>
          </a:p>
          <a:p>
            <a:pPr marL="0" indent="0">
              <a:buNone/>
            </a:pPr>
            <a:r>
              <a:rPr lang="en-US" sz="3600" dirty="0">
                <a:latin typeface="Avenir Next" panose="020B0503020202020204" pitchFamily="34" charset="0"/>
              </a:rPr>
              <a:t>“The grass withers, the flower fades,</a:t>
            </a:r>
          </a:p>
          <a:p>
            <a:pPr marL="0" indent="0">
              <a:buNone/>
            </a:pPr>
            <a:r>
              <a:rPr lang="en-US" sz="3600" dirty="0">
                <a:latin typeface="Avenir Next" panose="020B0503020202020204" pitchFamily="34" charset="0"/>
              </a:rPr>
              <a:t>    but the word of our God will stand forever.”</a:t>
            </a:r>
          </a:p>
          <a:p>
            <a:pPr marL="0" indent="0">
              <a:buNone/>
            </a:pPr>
            <a:r>
              <a:rPr lang="en-US" sz="3600" dirty="0">
                <a:latin typeface="Avenir Next" panose="020B0503020202020204" pitchFamily="34" charset="0"/>
              </a:rPr>
              <a:t>Isaiah 40:8</a:t>
            </a:r>
          </a:p>
        </p:txBody>
      </p:sp>
    </p:spTree>
    <p:extLst>
      <p:ext uri="{BB962C8B-B14F-4D97-AF65-F5344CB8AC3E}">
        <p14:creationId xmlns:p14="http://schemas.microsoft.com/office/powerpoint/2010/main" val="3056982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y surface with white spots&#10;&#10;Description automatically generated with medium confidence">
            <a:extLst>
              <a:ext uri="{FF2B5EF4-FFF2-40B4-BE49-F238E27FC236}">
                <a16:creationId xmlns:a16="http://schemas.microsoft.com/office/drawing/2014/main" id="{CE102819-38D9-70BC-E2CC-3FFBDB1F8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58966C-04B3-E973-00CA-804367DF1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venir Next" panose="020B0503020202020204" pitchFamily="34" charset="0"/>
              </a:rPr>
              <a:t>A lie imitates but ultimately fails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DA928-97CA-EDBD-727A-1BA0BE843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venir Next" panose="020B0503020202020204" pitchFamily="34" charset="0"/>
              </a:rPr>
              <a:t>7:8-13; 7:20-22; 8:6-7; 8:16-19</a:t>
            </a:r>
          </a:p>
          <a:p>
            <a:r>
              <a:rPr lang="en-US" sz="3600" dirty="0">
                <a:latin typeface="Avenir Next" panose="020B0503020202020204" pitchFamily="34" charset="0"/>
              </a:rPr>
              <a:t>Do not be surprised by that tactic</a:t>
            </a:r>
          </a:p>
          <a:p>
            <a:pPr lvl="1"/>
            <a:r>
              <a:rPr lang="en-US" sz="3200" dirty="0">
                <a:latin typeface="Avenir Next" panose="020B0503020202020204" pitchFamily="34" charset="0"/>
              </a:rPr>
              <a:t>John 8:43-44</a:t>
            </a:r>
          </a:p>
          <a:p>
            <a:pPr lvl="1"/>
            <a:r>
              <a:rPr lang="en-US" sz="3200" dirty="0">
                <a:latin typeface="Avenir Next" panose="020B0503020202020204" pitchFamily="34" charset="0"/>
              </a:rPr>
              <a:t>2 Corinthians 11:3, 12-15</a:t>
            </a:r>
          </a:p>
          <a:p>
            <a:pPr lvl="1"/>
            <a:r>
              <a:rPr lang="en-US" sz="3200" dirty="0">
                <a:latin typeface="Avenir Next" panose="020B0503020202020204" pitchFamily="34" charset="0"/>
              </a:rPr>
              <a:t>Magicians, fortune tellers, healers in the NT</a:t>
            </a:r>
          </a:p>
          <a:p>
            <a:r>
              <a:rPr lang="en-US" sz="3600" dirty="0">
                <a:latin typeface="Avenir Next" panose="020B0503020202020204" pitchFamily="34" charset="0"/>
              </a:rPr>
              <a:t>And do not be dismayed! Truth wins out!</a:t>
            </a:r>
          </a:p>
          <a:p>
            <a:pPr lvl="1"/>
            <a:r>
              <a:rPr lang="en-US" sz="3200" dirty="0">
                <a:latin typeface="Avenir Next" panose="020B0503020202020204" pitchFamily="34" charset="0"/>
              </a:rPr>
              <a:t>Luke 8:17</a:t>
            </a:r>
          </a:p>
          <a:p>
            <a:pPr lvl="1"/>
            <a:r>
              <a:rPr lang="en-US" sz="3200" dirty="0">
                <a:latin typeface="Avenir Next" panose="020B0503020202020204" pitchFamily="34" charset="0"/>
              </a:rPr>
              <a:t>John 8:31-32</a:t>
            </a:r>
          </a:p>
        </p:txBody>
      </p:sp>
    </p:spTree>
    <p:extLst>
      <p:ext uri="{BB962C8B-B14F-4D97-AF65-F5344CB8AC3E}">
        <p14:creationId xmlns:p14="http://schemas.microsoft.com/office/powerpoint/2010/main" val="2010196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y surface with white spots&#10;&#10;Description automatically generated with medium confidence">
            <a:extLst>
              <a:ext uri="{FF2B5EF4-FFF2-40B4-BE49-F238E27FC236}">
                <a16:creationId xmlns:a16="http://schemas.microsoft.com/office/drawing/2014/main" id="{CE102819-38D9-70BC-E2CC-3FFBDB1F8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58966C-04B3-E973-00CA-804367DF1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venir Next" panose="020B0503020202020204" pitchFamily="34" charset="0"/>
              </a:rPr>
              <a:t>False gods ultimately fail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DA928-97CA-EDBD-727A-1BA0BE843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venir Next" panose="020B0503020202020204" pitchFamily="34" charset="0"/>
              </a:rPr>
              <a:t>Exodus 12:12</a:t>
            </a:r>
          </a:p>
          <a:p>
            <a:r>
              <a:rPr lang="en-US" sz="3600" dirty="0">
                <a:latin typeface="Avenir Next" panose="020B0503020202020204" pitchFamily="34" charset="0"/>
              </a:rPr>
              <a:t>Exodus 15:11</a:t>
            </a:r>
          </a:p>
          <a:p>
            <a:r>
              <a:rPr lang="en-US" sz="3600" dirty="0">
                <a:latin typeface="Avenir Next" panose="020B0503020202020204" pitchFamily="34" charset="0"/>
              </a:rPr>
              <a:t>Exodus 18:8, 10-11</a:t>
            </a:r>
          </a:p>
          <a:p>
            <a:r>
              <a:rPr lang="en-US" sz="3600" dirty="0">
                <a:latin typeface="Avenir Next" panose="020B0503020202020204" pitchFamily="34" charset="0"/>
              </a:rPr>
              <a:t>Numbers 33:3-4</a:t>
            </a:r>
            <a:endParaRPr lang="en-US" sz="3200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350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y surface with white spots&#10;&#10;Description automatically generated with medium confidence">
            <a:extLst>
              <a:ext uri="{FF2B5EF4-FFF2-40B4-BE49-F238E27FC236}">
                <a16:creationId xmlns:a16="http://schemas.microsoft.com/office/drawing/2014/main" id="{CE102819-38D9-70BC-E2CC-3FFBDB1F8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58966C-04B3-E973-00CA-804367DF1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venir Next" panose="020B0503020202020204" pitchFamily="34" charset="0"/>
              </a:rPr>
              <a:t>Disproving </a:t>
            </a:r>
            <a:r>
              <a:rPr lang="en-US" b="1" dirty="0" err="1">
                <a:latin typeface="Avenir Next" panose="020B0503020202020204" pitchFamily="34" charset="0"/>
              </a:rPr>
              <a:t>Hapi</a:t>
            </a:r>
            <a:endParaRPr lang="en-US" b="1" dirty="0">
              <a:latin typeface="Avenir Next" panose="020B0503020202020204" pitchFamily="34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A53ED3C-AFF4-09EB-FC43-652A932E7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5625"/>
            <a:ext cx="219060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CA306C3B-9326-BE62-2349-939F1DF50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2800" y="1825625"/>
            <a:ext cx="8001000" cy="4351338"/>
          </a:xfrm>
        </p:spPr>
        <p:txBody>
          <a:bodyPr>
            <a:normAutofit lnSpcReduction="10000"/>
          </a:bodyPr>
          <a:lstStyle/>
          <a:p>
            <a:r>
              <a:rPr lang="en-US" sz="3600" dirty="0">
                <a:latin typeface="Avenir Next" panose="020B0503020202020204" pitchFamily="34" charset="0"/>
              </a:rPr>
              <a:t>god of the annual flooding of the Nile</a:t>
            </a:r>
          </a:p>
          <a:p>
            <a:r>
              <a:rPr lang="en-US" sz="3600" dirty="0">
                <a:latin typeface="Avenir Next" panose="020B0503020202020204" pitchFamily="34" charset="0"/>
              </a:rPr>
              <a:t>one of the most important and powerful Egyptian gods for the life the river provided the region</a:t>
            </a:r>
          </a:p>
          <a:p>
            <a:r>
              <a:rPr lang="en-US" sz="3600" dirty="0">
                <a:latin typeface="Avenir Next" panose="020B0503020202020204" pitchFamily="34" charset="0"/>
              </a:rPr>
              <a:t>“Lord of the Fish, Birds, and Marshes”</a:t>
            </a:r>
          </a:p>
          <a:p>
            <a:r>
              <a:rPr lang="en-US" sz="3600" dirty="0">
                <a:latin typeface="Avenir Next" panose="020B0503020202020204" pitchFamily="34" charset="0"/>
              </a:rPr>
              <a:t>Exodus 7:17-21</a:t>
            </a:r>
          </a:p>
          <a:p>
            <a:endParaRPr lang="en-US" sz="3600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076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y surface with white spots&#10;&#10;Description automatically generated with medium confidence">
            <a:extLst>
              <a:ext uri="{FF2B5EF4-FFF2-40B4-BE49-F238E27FC236}">
                <a16:creationId xmlns:a16="http://schemas.microsoft.com/office/drawing/2014/main" id="{CE102819-38D9-70BC-E2CC-3FFBDB1F8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58966C-04B3-E973-00CA-804367DF1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venir Next" panose="020B0503020202020204" pitchFamily="34" charset="0"/>
              </a:rPr>
              <a:t>Disproving </a:t>
            </a:r>
            <a:r>
              <a:rPr lang="en-US" b="1" dirty="0" err="1">
                <a:latin typeface="Avenir Next" panose="020B0503020202020204" pitchFamily="34" charset="0"/>
              </a:rPr>
              <a:t>Apis</a:t>
            </a:r>
            <a:endParaRPr lang="en-US" b="1" dirty="0">
              <a:latin typeface="Avenir Next" panose="020B0503020202020204" pitchFamily="34" charset="0"/>
            </a:endParaRPr>
          </a:p>
        </p:txBody>
      </p:sp>
      <p:pic>
        <p:nvPicPr>
          <p:cNvPr id="1032" name="Picture 8" descr="Apis - World History Encyclopedia">
            <a:extLst>
              <a:ext uri="{FF2B5EF4-FFF2-40B4-BE49-F238E27FC236}">
                <a16:creationId xmlns:a16="http://schemas.microsoft.com/office/drawing/2014/main" id="{EC0EF365-B500-30A4-BF08-892577153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5625"/>
            <a:ext cx="2487713" cy="376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E35DA-064A-67A9-3C58-04D426D0C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2800" y="1825625"/>
            <a:ext cx="8001000" cy="4351338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venir Next" panose="020B0503020202020204" pitchFamily="34" charset="0"/>
              </a:rPr>
              <a:t>Bull considered sacred and worshipped by the Egyptians</a:t>
            </a:r>
          </a:p>
          <a:p>
            <a:r>
              <a:rPr lang="en-US" sz="3600" dirty="0">
                <a:latin typeface="Avenir Next" panose="020B0503020202020204" pitchFamily="34" charset="0"/>
              </a:rPr>
              <a:t>Exodus 9:1-6</a:t>
            </a:r>
          </a:p>
        </p:txBody>
      </p:sp>
    </p:spTree>
    <p:extLst>
      <p:ext uri="{BB962C8B-B14F-4D97-AF65-F5344CB8AC3E}">
        <p14:creationId xmlns:p14="http://schemas.microsoft.com/office/powerpoint/2010/main" val="4081882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y surface with white spots&#10;&#10;Description automatically generated with medium confidence">
            <a:extLst>
              <a:ext uri="{FF2B5EF4-FFF2-40B4-BE49-F238E27FC236}">
                <a16:creationId xmlns:a16="http://schemas.microsoft.com/office/drawing/2014/main" id="{CE102819-38D9-70BC-E2CC-3FFBDB1F8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58966C-04B3-E973-00CA-804367DF1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venir Next" panose="020B0503020202020204" pitchFamily="34" charset="0"/>
              </a:rPr>
              <a:t>Disproving Geb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E111175D-AB9E-F232-DE2F-FA2403FD4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5625"/>
            <a:ext cx="199021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CF3CB-E8D4-BBBC-36F7-40641D5FE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2800" y="1825625"/>
            <a:ext cx="8001000" cy="4351338"/>
          </a:xfrm>
        </p:spPr>
        <p:txBody>
          <a:bodyPr>
            <a:normAutofit lnSpcReduction="10000"/>
          </a:bodyPr>
          <a:lstStyle/>
          <a:p>
            <a:r>
              <a:rPr lang="en-US" sz="3600" dirty="0">
                <a:latin typeface="Avenir Next" panose="020B0503020202020204" pitchFamily="34" charset="0"/>
              </a:rPr>
              <a:t>god of the earth, who Egyptians believed allowed crops to grow</a:t>
            </a:r>
          </a:p>
          <a:p>
            <a:r>
              <a:rPr lang="en-US" sz="3600" dirty="0">
                <a:latin typeface="Avenir Next" panose="020B0503020202020204" pitchFamily="34" charset="0"/>
              </a:rPr>
              <a:t>Exodus 9:22-26, 29</a:t>
            </a:r>
          </a:p>
          <a:p>
            <a:r>
              <a:rPr lang="en-US" sz="3600" dirty="0">
                <a:latin typeface="Avenir Next" panose="020B0503020202020204" pitchFamily="34" charset="0"/>
              </a:rPr>
              <a:t>Exodus 10:12-15</a:t>
            </a:r>
          </a:p>
          <a:p>
            <a:r>
              <a:rPr lang="en-US" sz="3600" dirty="0">
                <a:latin typeface="Avenir Next" panose="020B0503020202020204" pitchFamily="34" charset="0"/>
              </a:rPr>
              <a:t>(He was also considered the father of snakes, Aaron’s staff/snake ate the snakes of the Egyptian magicians)</a:t>
            </a:r>
          </a:p>
          <a:p>
            <a:endParaRPr lang="en-US" sz="3600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663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y surface with white spots&#10;&#10;Description automatically generated with medium confidence">
            <a:extLst>
              <a:ext uri="{FF2B5EF4-FFF2-40B4-BE49-F238E27FC236}">
                <a16:creationId xmlns:a16="http://schemas.microsoft.com/office/drawing/2014/main" id="{CE102819-38D9-70BC-E2CC-3FFBDB1F8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58966C-04B3-E973-00CA-804367DF1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venir Next" panose="020B0503020202020204" pitchFamily="34" charset="0"/>
              </a:rPr>
              <a:t>Disproving Ra/Re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CE491EA-E06E-C19A-6395-FBE9BE868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1690688"/>
            <a:ext cx="2043438" cy="448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DE598-AD36-8DE3-F0F3-92F83CF9F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2800" y="1825625"/>
            <a:ext cx="8001000" cy="4351338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venir Next" panose="020B0503020202020204" pitchFamily="34" charset="0"/>
              </a:rPr>
              <a:t>one of the most important gods</a:t>
            </a:r>
          </a:p>
          <a:p>
            <a:r>
              <a:rPr lang="en-US" sz="3600" dirty="0">
                <a:latin typeface="Avenir Next" panose="020B0503020202020204" pitchFamily="34" charset="0"/>
              </a:rPr>
              <a:t>Egyptians believed Ra carried the sun across the sky &amp; lit the day</a:t>
            </a:r>
          </a:p>
          <a:p>
            <a:r>
              <a:rPr lang="en-US" sz="3600" dirty="0">
                <a:latin typeface="Avenir Next" panose="020B0503020202020204" pitchFamily="34" charset="0"/>
              </a:rPr>
              <a:t>Exodus 10:21-23</a:t>
            </a:r>
          </a:p>
        </p:txBody>
      </p:sp>
    </p:spTree>
    <p:extLst>
      <p:ext uri="{BB962C8B-B14F-4D97-AF65-F5344CB8AC3E}">
        <p14:creationId xmlns:p14="http://schemas.microsoft.com/office/powerpoint/2010/main" val="3139379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y surface with white spots&#10;&#10;Description automatically generated with medium confidence">
            <a:extLst>
              <a:ext uri="{FF2B5EF4-FFF2-40B4-BE49-F238E27FC236}">
                <a16:creationId xmlns:a16="http://schemas.microsoft.com/office/drawing/2014/main" id="{CE102819-38D9-70BC-E2CC-3FFBDB1F8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58966C-04B3-E973-00CA-804367DF1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venir Next" panose="020B0503020202020204" pitchFamily="34" charset="0"/>
              </a:rPr>
              <a:t>Systematically dismantling idolatry</a:t>
            </a:r>
          </a:p>
        </p:txBody>
      </p:sp>
      <p:pic>
        <p:nvPicPr>
          <p:cNvPr id="1034" name="Picture 10" descr="Pharaoh - Wikipedia">
            <a:extLst>
              <a:ext uri="{FF2B5EF4-FFF2-40B4-BE49-F238E27FC236}">
                <a16:creationId xmlns:a16="http://schemas.microsoft.com/office/drawing/2014/main" id="{49744BB6-9239-39BA-7503-720BE94D5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2308563" cy="448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5BE79D3-110E-CBE1-0C15-6DB3B7D5CC0A}"/>
              </a:ext>
            </a:extLst>
          </p:cNvPr>
          <p:cNvSpPr txBox="1"/>
          <p:nvPr/>
        </p:nvSpPr>
        <p:spPr>
          <a:xfrm>
            <a:off x="969075" y="5723434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6EE2F8-6464-EDE7-80E1-91503876C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2800" y="1825625"/>
            <a:ext cx="8001000" cy="4351338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venir Next" panose="020B0503020202020204" pitchFamily="34" charset="0"/>
              </a:rPr>
              <a:t>And ultimately, the Egyptians viewed Pharaoh as a god in his power.</a:t>
            </a:r>
          </a:p>
          <a:p>
            <a:r>
              <a:rPr lang="en-US" sz="3600" dirty="0">
                <a:latin typeface="Avenir Next" panose="020B0503020202020204" pitchFamily="34" charset="0"/>
              </a:rPr>
              <a:t>Exodus 11:4-7</a:t>
            </a:r>
          </a:p>
          <a:p>
            <a:r>
              <a:rPr lang="en-US" sz="3600" dirty="0">
                <a:latin typeface="Avenir Next" panose="020B0503020202020204" pitchFamily="34" charset="0"/>
              </a:rPr>
              <a:t>Exodus 12:29-30</a:t>
            </a:r>
          </a:p>
          <a:p>
            <a:endParaRPr lang="en-US" sz="3600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7068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5505</TotalTime>
  <Words>379</Words>
  <Application>Microsoft Macintosh PowerPoint</Application>
  <PresentationFormat>Widescreen</PresentationFormat>
  <Paragraphs>62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Avenir Next</vt:lpstr>
      <vt:lpstr>Calibri</vt:lpstr>
      <vt:lpstr>Calibri Light</vt:lpstr>
      <vt:lpstr>Office Theme</vt:lpstr>
      <vt:lpstr>PowerPoint Presentation</vt:lpstr>
      <vt:lpstr>Exodus 7 - 11</vt:lpstr>
      <vt:lpstr>A lie imitates but ultimately fails</vt:lpstr>
      <vt:lpstr>False gods ultimately fail</vt:lpstr>
      <vt:lpstr>Disproving Hapi</vt:lpstr>
      <vt:lpstr>Disproving Apis</vt:lpstr>
      <vt:lpstr>Disproving Geb</vt:lpstr>
      <vt:lpstr>Disproving Ra/Re</vt:lpstr>
      <vt:lpstr>Systematically dismantling idolatry</vt:lpstr>
      <vt:lpstr>Who weighs the heart?</vt:lpstr>
      <vt:lpstr>God alone is God.</vt:lpstr>
      <vt:lpstr>This Week Let’s All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Belsterling</dc:creator>
  <cp:lastModifiedBy>Sam Belsterling</cp:lastModifiedBy>
  <cp:revision>7</cp:revision>
  <dcterms:created xsi:type="dcterms:W3CDTF">2024-01-04T16:36:05Z</dcterms:created>
  <dcterms:modified xsi:type="dcterms:W3CDTF">2024-02-25T14:14:57Z</dcterms:modified>
</cp:coreProperties>
</file>