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5"/>
  </p:notesMasterIdLst>
  <p:sldIdLst>
    <p:sldId id="294" r:id="rId2"/>
    <p:sldId id="257" r:id="rId3"/>
    <p:sldId id="263" r:id="rId4"/>
    <p:sldId id="264" r:id="rId5"/>
    <p:sldId id="265" r:id="rId6"/>
    <p:sldId id="266" r:id="rId7"/>
    <p:sldId id="267" r:id="rId8"/>
    <p:sldId id="261" r:id="rId9"/>
    <p:sldId id="280" r:id="rId10"/>
    <p:sldId id="281" r:id="rId11"/>
    <p:sldId id="282" r:id="rId12"/>
    <p:sldId id="283" r:id="rId13"/>
    <p:sldId id="284" r:id="rId14"/>
    <p:sldId id="285" r:id="rId15"/>
    <p:sldId id="286" r:id="rId16"/>
    <p:sldId id="287" r:id="rId17"/>
    <p:sldId id="288" r:id="rId18"/>
    <p:sldId id="289" r:id="rId19"/>
    <p:sldId id="290" r:id="rId20"/>
    <p:sldId id="291" r:id="rId21"/>
    <p:sldId id="278" r:id="rId22"/>
    <p:sldId id="269" r:id="rId23"/>
    <p:sldId id="270" r:id="rId24"/>
    <p:sldId id="271" r:id="rId25"/>
    <p:sldId id="272" r:id="rId26"/>
    <p:sldId id="273" r:id="rId27"/>
    <p:sldId id="274" r:id="rId28"/>
    <p:sldId id="275" r:id="rId29"/>
    <p:sldId id="276" r:id="rId30"/>
    <p:sldId id="277" r:id="rId31"/>
    <p:sldId id="293" r:id="rId32"/>
    <p:sldId id="292" r:id="rId33"/>
    <p:sldId id="279"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21"/>
    <p:restoredTop sz="92661" autoAdjust="0"/>
  </p:normalViewPr>
  <p:slideViewPr>
    <p:cSldViewPr snapToGrid="0" snapToObjects="1">
      <p:cViewPr varScale="1">
        <p:scale>
          <a:sx n="80" d="100"/>
          <a:sy n="80" d="100"/>
        </p:scale>
        <p:origin x="1020" y="90"/>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6B99C6-698E-D84B-84AC-70EE09CD503D}" type="datetimeFigureOut">
              <a:rPr lang="en-US" smtClean="0"/>
              <a:pPr/>
              <a:t>10/11/2026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F623CE-BF58-1847-8503-491458EADAC4}" type="slidenum">
              <a:rPr lang="en-US" smtClean="0"/>
              <a:pPr/>
              <a:t>‹#›</a:t>
            </a:fld>
            <a:endParaRPr lang="en-US"/>
          </a:p>
        </p:txBody>
      </p:sp>
    </p:spTree>
    <p:extLst>
      <p:ext uri="{BB962C8B-B14F-4D97-AF65-F5344CB8AC3E}">
        <p14:creationId xmlns:p14="http://schemas.microsoft.com/office/powerpoint/2010/main" val="3088540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Text</a:t>
            </a:r>
            <a:r>
              <a:rPr lang="en-US" baseline="0" dirty="0"/>
              <a:t> Gil Sans MT 40</a:t>
            </a:r>
          </a:p>
          <a:p>
            <a:r>
              <a:rPr lang="en-US" dirty="0"/>
              <a:t>Ref Gil</a:t>
            </a:r>
            <a:r>
              <a:rPr lang="en-US" baseline="0" dirty="0"/>
              <a:t> Sans MT 24</a:t>
            </a:r>
            <a:endParaRPr lang="en-US" dirty="0"/>
          </a:p>
          <a:p>
            <a:endParaRPr lang="en-GB" dirty="0"/>
          </a:p>
        </p:txBody>
      </p:sp>
      <p:sp>
        <p:nvSpPr>
          <p:cNvPr id="4" name="Slide Number Placeholder 3"/>
          <p:cNvSpPr>
            <a:spLocks noGrp="1"/>
          </p:cNvSpPr>
          <p:nvPr>
            <p:ph type="sldNum" sz="quarter" idx="10"/>
          </p:nvPr>
        </p:nvSpPr>
        <p:spPr/>
        <p:txBody>
          <a:bodyPr/>
          <a:lstStyle/>
          <a:p>
            <a:fld id="{17F623CE-BF58-1847-8503-491458EADAC4}"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E810ECF9-B3D8-094C-B6AA-D88FCA1B5FF2}" type="datetimeFigureOut">
              <a:rPr lang="en-US" smtClean="0"/>
              <a:pPr/>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DB010D-96B2-3949-9F94-6B24DD7A27EE}" type="slidenum">
              <a:rPr lang="en-US" smtClean="0"/>
              <a:pPr/>
              <a:t>‹#›</a:t>
            </a:fld>
            <a:endParaRPr lang="en-US"/>
          </a:p>
        </p:txBody>
      </p:sp>
    </p:spTree>
    <p:extLst>
      <p:ext uri="{BB962C8B-B14F-4D97-AF65-F5344CB8AC3E}">
        <p14:creationId xmlns:p14="http://schemas.microsoft.com/office/powerpoint/2010/main" val="7923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810ECF9-B3D8-094C-B6AA-D88FCA1B5FF2}" type="datetimeFigureOut">
              <a:rPr lang="en-US" smtClean="0"/>
              <a:pPr/>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DB010D-96B2-3949-9F94-6B24DD7A27EE}" type="slidenum">
              <a:rPr lang="en-US" smtClean="0"/>
              <a:pPr/>
              <a:t>‹#›</a:t>
            </a:fld>
            <a:endParaRPr lang="en-US"/>
          </a:p>
        </p:txBody>
      </p:sp>
    </p:spTree>
    <p:extLst>
      <p:ext uri="{BB962C8B-B14F-4D97-AF65-F5344CB8AC3E}">
        <p14:creationId xmlns:p14="http://schemas.microsoft.com/office/powerpoint/2010/main" val="2449312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810ECF9-B3D8-094C-B6AA-D88FCA1B5FF2}" type="datetimeFigureOut">
              <a:rPr lang="en-US" smtClean="0"/>
              <a:pPr/>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DB010D-96B2-3949-9F94-6B24DD7A27EE}" type="slidenum">
              <a:rPr lang="en-US" smtClean="0"/>
              <a:pPr/>
              <a:t>‹#›</a:t>
            </a:fld>
            <a:endParaRPr lang="en-US"/>
          </a:p>
        </p:txBody>
      </p:sp>
    </p:spTree>
    <p:extLst>
      <p:ext uri="{BB962C8B-B14F-4D97-AF65-F5344CB8AC3E}">
        <p14:creationId xmlns:p14="http://schemas.microsoft.com/office/powerpoint/2010/main" val="3999497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810ECF9-B3D8-094C-B6AA-D88FCA1B5FF2}" type="datetimeFigureOut">
              <a:rPr lang="en-US" smtClean="0"/>
              <a:pPr/>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DB010D-96B2-3949-9F94-6B24DD7A27EE}" type="slidenum">
              <a:rPr lang="en-US" smtClean="0"/>
              <a:pPr/>
              <a:t>‹#›</a:t>
            </a:fld>
            <a:endParaRPr lang="en-US"/>
          </a:p>
        </p:txBody>
      </p:sp>
    </p:spTree>
    <p:extLst>
      <p:ext uri="{BB962C8B-B14F-4D97-AF65-F5344CB8AC3E}">
        <p14:creationId xmlns:p14="http://schemas.microsoft.com/office/powerpoint/2010/main" val="1189592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E810ECF9-B3D8-094C-B6AA-D88FCA1B5FF2}" type="datetimeFigureOut">
              <a:rPr lang="en-US" smtClean="0"/>
              <a:pPr/>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DB010D-96B2-3949-9F94-6B24DD7A27EE}" type="slidenum">
              <a:rPr lang="en-US" smtClean="0"/>
              <a:pPr/>
              <a:t>‹#›</a:t>
            </a:fld>
            <a:endParaRPr lang="en-US"/>
          </a:p>
        </p:txBody>
      </p:sp>
    </p:spTree>
    <p:extLst>
      <p:ext uri="{BB962C8B-B14F-4D97-AF65-F5344CB8AC3E}">
        <p14:creationId xmlns:p14="http://schemas.microsoft.com/office/powerpoint/2010/main" val="1099049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810ECF9-B3D8-094C-B6AA-D88FCA1B5FF2}" type="datetimeFigureOut">
              <a:rPr lang="en-US" smtClean="0"/>
              <a:pPr/>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DB010D-96B2-3949-9F94-6B24DD7A27EE}" type="slidenum">
              <a:rPr lang="en-US" smtClean="0"/>
              <a:pPr/>
              <a:t>‹#›</a:t>
            </a:fld>
            <a:endParaRPr lang="en-US"/>
          </a:p>
        </p:txBody>
      </p:sp>
    </p:spTree>
    <p:extLst>
      <p:ext uri="{BB962C8B-B14F-4D97-AF65-F5344CB8AC3E}">
        <p14:creationId xmlns:p14="http://schemas.microsoft.com/office/powerpoint/2010/main" val="2109692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10ECF9-B3D8-094C-B6AA-D88FCA1B5FF2}" type="datetimeFigureOut">
              <a:rPr lang="en-US" smtClean="0"/>
              <a:pPr/>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DB010D-96B2-3949-9F94-6B24DD7A27EE}" type="slidenum">
              <a:rPr lang="en-US" smtClean="0"/>
              <a:pPr/>
              <a:t>‹#›</a:t>
            </a:fld>
            <a:endParaRPr lang="en-US"/>
          </a:p>
        </p:txBody>
      </p:sp>
    </p:spTree>
    <p:extLst>
      <p:ext uri="{BB962C8B-B14F-4D97-AF65-F5344CB8AC3E}">
        <p14:creationId xmlns:p14="http://schemas.microsoft.com/office/powerpoint/2010/main" val="3345826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810ECF9-B3D8-094C-B6AA-D88FCA1B5FF2}" type="datetimeFigureOut">
              <a:rPr lang="en-US" smtClean="0"/>
              <a:pPr/>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DB010D-96B2-3949-9F94-6B24DD7A27EE}" type="slidenum">
              <a:rPr lang="en-US" smtClean="0"/>
              <a:pPr/>
              <a:t>‹#›</a:t>
            </a:fld>
            <a:endParaRPr lang="en-US"/>
          </a:p>
        </p:txBody>
      </p:sp>
    </p:spTree>
    <p:extLst>
      <p:ext uri="{BB962C8B-B14F-4D97-AF65-F5344CB8AC3E}">
        <p14:creationId xmlns:p14="http://schemas.microsoft.com/office/powerpoint/2010/main" val="75992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810ECF9-B3D8-094C-B6AA-D88FCA1B5FF2}" type="datetimeFigureOut">
              <a:rPr lang="en-US" smtClean="0"/>
              <a:pPr/>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DB010D-96B2-3949-9F94-6B24DD7A27EE}" type="slidenum">
              <a:rPr lang="en-US" smtClean="0"/>
              <a:pPr/>
              <a:t>‹#›</a:t>
            </a:fld>
            <a:endParaRPr lang="en-US"/>
          </a:p>
        </p:txBody>
      </p:sp>
    </p:spTree>
    <p:extLst>
      <p:ext uri="{BB962C8B-B14F-4D97-AF65-F5344CB8AC3E}">
        <p14:creationId xmlns:p14="http://schemas.microsoft.com/office/powerpoint/2010/main" val="2725743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810ECF9-B3D8-094C-B6AA-D88FCA1B5FF2}" type="datetimeFigureOut">
              <a:rPr lang="en-US" smtClean="0"/>
              <a:pPr/>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DB010D-96B2-3949-9F94-6B24DD7A27EE}" type="slidenum">
              <a:rPr lang="en-US" smtClean="0"/>
              <a:pPr/>
              <a:t>‹#›</a:t>
            </a:fld>
            <a:endParaRPr lang="en-US"/>
          </a:p>
        </p:txBody>
      </p:sp>
    </p:spTree>
    <p:extLst>
      <p:ext uri="{BB962C8B-B14F-4D97-AF65-F5344CB8AC3E}">
        <p14:creationId xmlns:p14="http://schemas.microsoft.com/office/powerpoint/2010/main" val="137672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810ECF9-B3D8-094C-B6AA-D88FCA1B5FF2}" type="datetimeFigureOut">
              <a:rPr lang="en-US" smtClean="0"/>
              <a:pPr/>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DB010D-96B2-3949-9F94-6B24DD7A27EE}" type="slidenum">
              <a:rPr lang="en-US" smtClean="0"/>
              <a:pPr/>
              <a:t>‹#›</a:t>
            </a:fld>
            <a:endParaRPr lang="en-US"/>
          </a:p>
        </p:txBody>
      </p:sp>
    </p:spTree>
    <p:extLst>
      <p:ext uri="{BB962C8B-B14F-4D97-AF65-F5344CB8AC3E}">
        <p14:creationId xmlns:p14="http://schemas.microsoft.com/office/powerpoint/2010/main" val="3006789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10ECF9-B3D8-094C-B6AA-D88FCA1B5FF2}" type="datetimeFigureOut">
              <a:rPr lang="en-US" smtClean="0"/>
              <a:pPr/>
              <a:t>10/11/2026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DB010D-96B2-3949-9F94-6B24DD7A27EE}" type="slidenum">
              <a:rPr lang="en-US" smtClean="0"/>
              <a:pPr/>
              <a:t>‹#›</a:t>
            </a:fld>
            <a:endParaRPr lang="en-US"/>
          </a:p>
        </p:txBody>
      </p:sp>
    </p:spTree>
    <p:extLst>
      <p:ext uri="{BB962C8B-B14F-4D97-AF65-F5344CB8AC3E}">
        <p14:creationId xmlns:p14="http://schemas.microsoft.com/office/powerpoint/2010/main" val="41805737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F2FBE-C63C-91C1-3972-E792215A6ABD}"/>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C9DD9A50-99CD-421F-148A-080DFB0762CC}"/>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960966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velation 16-9 High Res">
            <a:extLst>
              <a:ext uri="{FF2B5EF4-FFF2-40B4-BE49-F238E27FC236}">
                <a16:creationId xmlns:a16="http://schemas.microsoft.com/office/drawing/2014/main" id="{8B7520C3-9BE2-410E-C075-CC5C0C08AEF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393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B4D4F-D0F2-D6C3-CFBB-9068B4EAE71D}"/>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8B3CB819-C31A-2E96-1642-0A9B2FEEC473}"/>
              </a:ext>
            </a:extLst>
          </p:cNvPr>
          <p:cNvSpPr/>
          <p:nvPr/>
        </p:nvSpPr>
        <p:spPr>
          <a:xfrm>
            <a:off x="3396000" y="729000"/>
            <a:ext cx="5400000" cy="5400000"/>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Garden of Eden</a:t>
            </a:r>
          </a:p>
          <a:p>
            <a:pPr algn="ctr"/>
            <a:endParaRPr lang="en-US" sz="2800" dirty="0"/>
          </a:p>
          <a:p>
            <a:pPr algn="ctr"/>
            <a:endParaRPr lang="en-US" sz="2800" dirty="0"/>
          </a:p>
          <a:p>
            <a:pPr algn="ctr"/>
            <a:r>
              <a:rPr lang="en-US" sz="2800" dirty="0"/>
              <a:t>Heaven (God’s Space) and Earth (Human’s Space) united</a:t>
            </a:r>
          </a:p>
        </p:txBody>
      </p:sp>
      <p:sp>
        <p:nvSpPr>
          <p:cNvPr id="2" name="TextBox 1">
            <a:extLst>
              <a:ext uri="{FF2B5EF4-FFF2-40B4-BE49-F238E27FC236}">
                <a16:creationId xmlns:a16="http://schemas.microsoft.com/office/drawing/2014/main" id="{8010C474-64C7-4C85-321A-5B498FCD4A6D}"/>
              </a:ext>
            </a:extLst>
          </p:cNvPr>
          <p:cNvSpPr txBox="1"/>
          <p:nvPr/>
        </p:nvSpPr>
        <p:spPr>
          <a:xfrm>
            <a:off x="8319752" y="6129000"/>
            <a:ext cx="3760361" cy="646331"/>
          </a:xfrm>
          <a:prstGeom prst="rect">
            <a:avLst/>
          </a:prstGeom>
          <a:noFill/>
        </p:spPr>
        <p:txBody>
          <a:bodyPr wrap="square" rtlCol="0">
            <a:spAutoFit/>
          </a:bodyPr>
          <a:lstStyle/>
          <a:p>
            <a:pPr algn="r"/>
            <a:r>
              <a:rPr lang="en-US" dirty="0"/>
              <a:t>Adapted from Bible Project ‘Heaven and Earth’ video</a:t>
            </a:r>
          </a:p>
        </p:txBody>
      </p:sp>
      <p:sp>
        <p:nvSpPr>
          <p:cNvPr id="3" name="Oval 2">
            <a:extLst>
              <a:ext uri="{FF2B5EF4-FFF2-40B4-BE49-F238E27FC236}">
                <a16:creationId xmlns:a16="http://schemas.microsoft.com/office/drawing/2014/main" id="{9A63D4DD-1965-AACF-49F1-360DF68C84DB}"/>
              </a:ext>
            </a:extLst>
          </p:cNvPr>
          <p:cNvSpPr/>
          <p:nvPr/>
        </p:nvSpPr>
        <p:spPr>
          <a:xfrm>
            <a:off x="3576000" y="909000"/>
            <a:ext cx="5040000" cy="5040000"/>
          </a:xfrm>
          <a:prstGeom prst="ellipse">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Tree>
    <p:extLst>
      <p:ext uri="{BB962C8B-B14F-4D97-AF65-F5344CB8AC3E}">
        <p14:creationId xmlns:p14="http://schemas.microsoft.com/office/powerpoint/2010/main" val="2653231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273DD8D5-9F5A-B7D2-D427-A633A6A7E5B0}"/>
              </a:ext>
            </a:extLst>
          </p:cNvPr>
          <p:cNvSpPr/>
          <p:nvPr/>
        </p:nvSpPr>
        <p:spPr>
          <a:xfrm>
            <a:off x="257577" y="729000"/>
            <a:ext cx="5400000" cy="5400000"/>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Heaven</a:t>
            </a:r>
          </a:p>
        </p:txBody>
      </p:sp>
      <p:sp>
        <p:nvSpPr>
          <p:cNvPr id="5" name="Oval 4">
            <a:extLst>
              <a:ext uri="{FF2B5EF4-FFF2-40B4-BE49-F238E27FC236}">
                <a16:creationId xmlns:a16="http://schemas.microsoft.com/office/drawing/2014/main" id="{CE51B93E-4ABE-25A8-261D-55D880AEF564}"/>
              </a:ext>
            </a:extLst>
          </p:cNvPr>
          <p:cNvSpPr/>
          <p:nvPr/>
        </p:nvSpPr>
        <p:spPr>
          <a:xfrm>
            <a:off x="6431393" y="729000"/>
            <a:ext cx="5400000" cy="5400000"/>
          </a:xfrm>
          <a:prstGeom prst="ellipse">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Earth</a:t>
            </a:r>
          </a:p>
        </p:txBody>
      </p:sp>
      <p:cxnSp>
        <p:nvCxnSpPr>
          <p:cNvPr id="8" name="Straight Connector 7">
            <a:extLst>
              <a:ext uri="{FF2B5EF4-FFF2-40B4-BE49-F238E27FC236}">
                <a16:creationId xmlns:a16="http://schemas.microsoft.com/office/drawing/2014/main" id="{DF67E71B-CF2E-1C96-CE3D-BB5D51097F4D}"/>
              </a:ext>
            </a:extLst>
          </p:cNvPr>
          <p:cNvCxnSpPr>
            <a:cxnSpLocks/>
            <a:endCxn id="9" idx="1"/>
          </p:cNvCxnSpPr>
          <p:nvPr/>
        </p:nvCxnSpPr>
        <p:spPr>
          <a:xfrm flipH="1">
            <a:off x="6022218" y="196402"/>
            <a:ext cx="16544" cy="1669008"/>
          </a:xfrm>
          <a:prstGeom prst="line">
            <a:avLst/>
          </a:prstGeom>
          <a:ln w="5715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84F2FB9-8A01-0B35-C151-6FAC4290AC02}"/>
              </a:ext>
            </a:extLst>
          </p:cNvPr>
          <p:cNvSpPr txBox="1"/>
          <p:nvPr/>
        </p:nvSpPr>
        <p:spPr>
          <a:xfrm rot="5400000">
            <a:off x="4152157" y="3473860"/>
            <a:ext cx="3740121" cy="523220"/>
          </a:xfrm>
          <a:prstGeom prst="rect">
            <a:avLst/>
          </a:prstGeom>
          <a:noFill/>
        </p:spPr>
        <p:txBody>
          <a:bodyPr wrap="square" rtlCol="0">
            <a:spAutoFit/>
          </a:bodyPr>
          <a:lstStyle/>
          <a:p>
            <a:r>
              <a:rPr lang="en-US" sz="2800" dirty="0"/>
              <a:t>SIN &amp; REBELLION</a:t>
            </a:r>
          </a:p>
        </p:txBody>
      </p:sp>
      <p:cxnSp>
        <p:nvCxnSpPr>
          <p:cNvPr id="11" name="Straight Connector 10">
            <a:extLst>
              <a:ext uri="{FF2B5EF4-FFF2-40B4-BE49-F238E27FC236}">
                <a16:creationId xmlns:a16="http://schemas.microsoft.com/office/drawing/2014/main" id="{08D200CF-C425-A1C0-5D4A-E30ADA4AD208}"/>
              </a:ext>
            </a:extLst>
          </p:cNvPr>
          <p:cNvCxnSpPr>
            <a:cxnSpLocks/>
          </p:cNvCxnSpPr>
          <p:nvPr/>
        </p:nvCxnSpPr>
        <p:spPr>
          <a:xfrm>
            <a:off x="6022217" y="4771028"/>
            <a:ext cx="0" cy="1890570"/>
          </a:xfrm>
          <a:prstGeom prst="line">
            <a:avLst/>
          </a:prstGeom>
          <a:ln w="57150">
            <a:solidFill>
              <a:schemeClr val="tx1"/>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5926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D289B-702E-6E29-7746-E3D1BB81581E}"/>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FF4E6C93-7918-F395-3398-F907E184E0B8}"/>
              </a:ext>
            </a:extLst>
          </p:cNvPr>
          <p:cNvSpPr/>
          <p:nvPr/>
        </p:nvSpPr>
        <p:spPr>
          <a:xfrm>
            <a:off x="1287889" y="729000"/>
            <a:ext cx="5400000" cy="5400000"/>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Heaven</a:t>
            </a:r>
          </a:p>
        </p:txBody>
      </p:sp>
      <p:sp>
        <p:nvSpPr>
          <p:cNvPr id="5" name="Oval 4">
            <a:extLst>
              <a:ext uri="{FF2B5EF4-FFF2-40B4-BE49-F238E27FC236}">
                <a16:creationId xmlns:a16="http://schemas.microsoft.com/office/drawing/2014/main" id="{08165714-26E3-5FDD-FC30-26938BDE2653}"/>
              </a:ext>
            </a:extLst>
          </p:cNvPr>
          <p:cNvSpPr/>
          <p:nvPr/>
        </p:nvSpPr>
        <p:spPr>
          <a:xfrm>
            <a:off x="5143507" y="729000"/>
            <a:ext cx="5400000" cy="5400000"/>
          </a:xfrm>
          <a:prstGeom prst="ellipse">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Earth</a:t>
            </a:r>
          </a:p>
        </p:txBody>
      </p:sp>
      <p:grpSp>
        <p:nvGrpSpPr>
          <p:cNvPr id="6" name="Group 5">
            <a:extLst>
              <a:ext uri="{FF2B5EF4-FFF2-40B4-BE49-F238E27FC236}">
                <a16:creationId xmlns:a16="http://schemas.microsoft.com/office/drawing/2014/main" id="{D1300B87-E25B-EF51-2CCB-11D13FC19F88}"/>
              </a:ext>
            </a:extLst>
          </p:cNvPr>
          <p:cNvGrpSpPr/>
          <p:nvPr/>
        </p:nvGrpSpPr>
        <p:grpSpPr>
          <a:xfrm>
            <a:off x="5325414" y="2421229"/>
            <a:ext cx="1184857" cy="2202288"/>
            <a:chOff x="5325414" y="2421229"/>
            <a:chExt cx="1184857" cy="2202288"/>
          </a:xfrm>
        </p:grpSpPr>
        <p:sp>
          <p:nvSpPr>
            <p:cNvPr id="2" name="Rectangle 1">
              <a:extLst>
                <a:ext uri="{FF2B5EF4-FFF2-40B4-BE49-F238E27FC236}">
                  <a16:creationId xmlns:a16="http://schemas.microsoft.com/office/drawing/2014/main" id="{D7FAEE0C-8478-4829-B32E-22F026DF999D}"/>
                </a:ext>
              </a:extLst>
            </p:cNvPr>
            <p:cNvSpPr/>
            <p:nvPr/>
          </p:nvSpPr>
          <p:spPr>
            <a:xfrm>
              <a:off x="5731100" y="2421229"/>
              <a:ext cx="373488" cy="220228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27221A2-883E-62D8-0CF6-BA3FE688A494}"/>
                </a:ext>
              </a:extLst>
            </p:cNvPr>
            <p:cNvSpPr/>
            <p:nvPr/>
          </p:nvSpPr>
          <p:spPr>
            <a:xfrm rot="5400000">
              <a:off x="5731099" y="2374008"/>
              <a:ext cx="373488" cy="118485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66129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DE5D7-78B6-7CD7-6EE3-1116ED6A3B8E}"/>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37A2E2F2-161D-448E-957F-CDA2C6C4138A}"/>
              </a:ext>
            </a:extLst>
          </p:cNvPr>
          <p:cNvSpPr/>
          <p:nvPr/>
        </p:nvSpPr>
        <p:spPr>
          <a:xfrm>
            <a:off x="3396000" y="729000"/>
            <a:ext cx="5400000" cy="5400000"/>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New Heavens and New Earth = Full and Final re-uniting of heaven and earth for eternity</a:t>
            </a:r>
          </a:p>
        </p:txBody>
      </p:sp>
      <p:sp>
        <p:nvSpPr>
          <p:cNvPr id="3" name="Oval 2">
            <a:extLst>
              <a:ext uri="{FF2B5EF4-FFF2-40B4-BE49-F238E27FC236}">
                <a16:creationId xmlns:a16="http://schemas.microsoft.com/office/drawing/2014/main" id="{27AD4766-36C3-2BEB-71FE-8342AAA1FC34}"/>
              </a:ext>
            </a:extLst>
          </p:cNvPr>
          <p:cNvSpPr/>
          <p:nvPr/>
        </p:nvSpPr>
        <p:spPr>
          <a:xfrm>
            <a:off x="3576000" y="909000"/>
            <a:ext cx="5040000" cy="5040000"/>
          </a:xfrm>
          <a:prstGeom prst="ellipse">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Tree>
    <p:extLst>
      <p:ext uri="{BB962C8B-B14F-4D97-AF65-F5344CB8AC3E}">
        <p14:creationId xmlns:p14="http://schemas.microsoft.com/office/powerpoint/2010/main" val="2071252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2946FF-D93B-0925-C152-8ADA0DBBE9F0}"/>
              </a:ext>
            </a:extLst>
          </p:cNvPr>
          <p:cNvSpPr>
            <a:spLocks noGrp="1"/>
          </p:cNvSpPr>
          <p:nvPr>
            <p:ph idx="1"/>
          </p:nvPr>
        </p:nvSpPr>
        <p:spPr>
          <a:xfrm>
            <a:off x="338139" y="299433"/>
            <a:ext cx="5257800" cy="6259133"/>
          </a:xfrm>
          <a:ln w="28575">
            <a:solidFill>
              <a:schemeClr val="tx1"/>
            </a:solidFill>
          </a:ln>
        </p:spPr>
        <p:txBody>
          <a:bodyPr>
            <a:noAutofit/>
          </a:bodyPr>
          <a:lstStyle/>
          <a:p>
            <a:pPr marL="0" indent="0" algn="ctr">
              <a:buNone/>
            </a:pPr>
            <a:r>
              <a:rPr lang="en-US" dirty="0"/>
              <a:t>Babylon</a:t>
            </a:r>
          </a:p>
          <a:p>
            <a:r>
              <a:rPr lang="en-US" sz="2200" dirty="0"/>
              <a:t>City of Man</a:t>
            </a:r>
          </a:p>
          <a:p>
            <a:endParaRPr lang="en-US" sz="2200" dirty="0"/>
          </a:p>
          <a:p>
            <a:r>
              <a:rPr lang="en-US" sz="2200" dirty="0"/>
              <a:t>Represents empires and societies (‘the world’) that are anti-God</a:t>
            </a:r>
          </a:p>
          <a:p>
            <a:endParaRPr lang="en-US" sz="2200" dirty="0"/>
          </a:p>
          <a:p>
            <a:r>
              <a:rPr lang="en-US" sz="2200" dirty="0"/>
              <a:t>Built on greed, exploitation, idolatry and oppression</a:t>
            </a:r>
          </a:p>
          <a:p>
            <a:endParaRPr lang="en-US" sz="2200" dirty="0"/>
          </a:p>
          <a:p>
            <a:r>
              <a:rPr lang="en-US" sz="2200" dirty="0"/>
              <a:t>Seeks glory for itself</a:t>
            </a:r>
          </a:p>
          <a:p>
            <a:endParaRPr lang="en-US" sz="2200" dirty="0"/>
          </a:p>
          <a:p>
            <a:r>
              <a:rPr lang="en-US" sz="2200" dirty="0"/>
              <a:t>Now but temporary (Babylon falls!)</a:t>
            </a:r>
          </a:p>
          <a:p>
            <a:pPr marL="0" indent="0">
              <a:buNone/>
            </a:pPr>
            <a:endParaRPr lang="en-US" sz="2200" dirty="0"/>
          </a:p>
          <a:p>
            <a:r>
              <a:rPr lang="en-US" sz="2200" dirty="0"/>
              <a:t>Marked by death and destruction</a:t>
            </a:r>
          </a:p>
        </p:txBody>
      </p:sp>
      <p:sp>
        <p:nvSpPr>
          <p:cNvPr id="4" name="Content Placeholder 2">
            <a:extLst>
              <a:ext uri="{FF2B5EF4-FFF2-40B4-BE49-F238E27FC236}">
                <a16:creationId xmlns:a16="http://schemas.microsoft.com/office/drawing/2014/main" id="{0946A0B6-1949-F049-9FD9-3485D8AC2466}"/>
              </a:ext>
            </a:extLst>
          </p:cNvPr>
          <p:cNvSpPr txBox="1">
            <a:spLocks/>
          </p:cNvSpPr>
          <p:nvPr/>
        </p:nvSpPr>
        <p:spPr>
          <a:xfrm>
            <a:off x="6596062" y="299433"/>
            <a:ext cx="5257800" cy="6259134"/>
          </a:xfrm>
          <a:prstGeom prst="rect">
            <a:avLst/>
          </a:prstGeom>
          <a:ln w="28575">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New Jerusalem</a:t>
            </a:r>
          </a:p>
          <a:p>
            <a:r>
              <a:rPr lang="en-US" sz="2200" dirty="0"/>
              <a:t>City of God</a:t>
            </a:r>
          </a:p>
          <a:p>
            <a:pPr marL="0" indent="0">
              <a:buFont typeface="Arial" panose="020B0604020202020204" pitchFamily="34" charset="0"/>
              <a:buNone/>
            </a:pPr>
            <a:endParaRPr lang="en-US" sz="2200" dirty="0"/>
          </a:p>
          <a:p>
            <a:r>
              <a:rPr lang="en-US" sz="2200" dirty="0"/>
              <a:t>Represents the people of God across the world (the global church)</a:t>
            </a:r>
          </a:p>
          <a:p>
            <a:pPr marL="0" indent="0">
              <a:buNone/>
            </a:pPr>
            <a:endParaRPr lang="en-US" sz="2200" dirty="0"/>
          </a:p>
          <a:p>
            <a:r>
              <a:rPr lang="en-US" sz="2200" dirty="0"/>
              <a:t>Built on love, peace, generosity, healing and joy</a:t>
            </a:r>
          </a:p>
          <a:p>
            <a:endParaRPr lang="en-US" sz="2200" dirty="0"/>
          </a:p>
          <a:p>
            <a:r>
              <a:rPr lang="en-US" sz="2200" dirty="0"/>
              <a:t>Seeks glory for one true God</a:t>
            </a:r>
          </a:p>
          <a:p>
            <a:endParaRPr lang="en-US" sz="2200" dirty="0"/>
          </a:p>
          <a:p>
            <a:r>
              <a:rPr lang="en-US" sz="2200" dirty="0"/>
              <a:t>Now and eternal</a:t>
            </a:r>
          </a:p>
          <a:p>
            <a:pPr marL="0" indent="0">
              <a:buNone/>
            </a:pPr>
            <a:endParaRPr lang="en-US" sz="2200" dirty="0"/>
          </a:p>
          <a:p>
            <a:r>
              <a:rPr lang="en-US" sz="2200" dirty="0"/>
              <a:t>Marked by eternal life</a:t>
            </a:r>
          </a:p>
        </p:txBody>
      </p:sp>
    </p:spTree>
    <p:extLst>
      <p:ext uri="{BB962C8B-B14F-4D97-AF65-F5344CB8AC3E}">
        <p14:creationId xmlns:p14="http://schemas.microsoft.com/office/powerpoint/2010/main" val="118709568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3785652"/>
          </a:xfrm>
          <a:prstGeom prst="rect">
            <a:avLst/>
          </a:prstGeom>
          <a:noFill/>
        </p:spPr>
        <p:txBody>
          <a:bodyPr wrap="square" rtlCol="0">
            <a:spAutoFit/>
          </a:bodyPr>
          <a:lstStyle/>
          <a:p>
            <a:r>
              <a:rPr lang="en-GB" sz="4000" dirty="0">
                <a:latin typeface="Gill Sans MT"/>
              </a:rPr>
              <a:t>21 Then I saw a new heaven and a new earth, for the first heaven and the first earth had passed away, and the sea was no more. </a:t>
            </a:r>
            <a:r>
              <a:rPr lang="en-GB" sz="4000" baseline="30000" dirty="0">
                <a:latin typeface="Gill Sans MT"/>
              </a:rPr>
              <a:t>2 </a:t>
            </a:r>
            <a:r>
              <a:rPr lang="en-GB" sz="4000" dirty="0">
                <a:latin typeface="Gill Sans MT"/>
              </a:rPr>
              <a:t>And I saw the holy city, new Jerusalem, coming down out of heaven from God, prepared as a bride adorned for her husband.</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5016758"/>
          </a:xfrm>
          <a:prstGeom prst="rect">
            <a:avLst/>
          </a:prstGeom>
          <a:noFill/>
        </p:spPr>
        <p:txBody>
          <a:bodyPr wrap="square" rtlCol="0">
            <a:spAutoFit/>
          </a:bodyPr>
          <a:lstStyle/>
          <a:p>
            <a:r>
              <a:rPr lang="en-GB" sz="4000" baseline="30000" dirty="0">
                <a:latin typeface="Gill Sans MT"/>
              </a:rPr>
              <a:t>3 </a:t>
            </a:r>
            <a:r>
              <a:rPr lang="en-GB" sz="4000" dirty="0">
                <a:latin typeface="Gill Sans MT"/>
              </a:rPr>
              <a:t>And I heard a loud voice from the throne saying, “Behold, the dwelling place of God is with man. He will dwell with them, and they will be his people, and God himself will be with them as their God. </a:t>
            </a:r>
            <a:r>
              <a:rPr lang="en-GB" sz="4000" baseline="30000" dirty="0">
                <a:latin typeface="Gill Sans MT"/>
              </a:rPr>
              <a:t>4 </a:t>
            </a:r>
            <a:r>
              <a:rPr lang="en-GB" sz="4000" dirty="0">
                <a:latin typeface="Gill Sans MT"/>
              </a:rPr>
              <a:t>He will wipe away every tear from their eyes, and death shall be no more, neither shall there be mourning, nor crying, nor pain any more, for the former things have passed away.”</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2554545"/>
          </a:xfrm>
          <a:prstGeom prst="rect">
            <a:avLst/>
          </a:prstGeom>
          <a:noFill/>
        </p:spPr>
        <p:txBody>
          <a:bodyPr wrap="square" rtlCol="0">
            <a:spAutoFit/>
          </a:bodyPr>
          <a:lstStyle/>
          <a:p>
            <a:r>
              <a:rPr lang="en-GB" sz="4000" baseline="30000" dirty="0">
                <a:latin typeface="Gill Sans MT"/>
              </a:rPr>
              <a:t>5 </a:t>
            </a:r>
            <a:r>
              <a:rPr lang="en-GB" sz="4000" dirty="0">
                <a:latin typeface="Gill Sans MT"/>
              </a:rPr>
              <a:t>And he who was seated on the throne said, “Behold, I am making all things new.” Also he said, “Write this down, for these words are trustworthy and true.”</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3785652"/>
          </a:xfrm>
          <a:prstGeom prst="rect">
            <a:avLst/>
          </a:prstGeom>
          <a:noFill/>
        </p:spPr>
        <p:txBody>
          <a:bodyPr wrap="square" rtlCol="0">
            <a:spAutoFit/>
          </a:bodyPr>
          <a:lstStyle/>
          <a:p>
            <a:r>
              <a:rPr lang="en-GB" sz="4000" baseline="30000" dirty="0">
                <a:latin typeface="Gill Sans MT"/>
              </a:rPr>
              <a:t>6 </a:t>
            </a:r>
            <a:r>
              <a:rPr lang="en-GB" sz="4000" dirty="0">
                <a:latin typeface="Gill Sans MT"/>
              </a:rPr>
              <a:t>And he said to me, “It is done! I am the Alpha and the Omega, the beginning and the end. To the thirsty I will give from the spring of the water of life without payment. </a:t>
            </a:r>
            <a:r>
              <a:rPr lang="en-GB" sz="4000" baseline="30000" dirty="0">
                <a:latin typeface="Gill Sans MT"/>
              </a:rPr>
              <a:t>7 </a:t>
            </a:r>
            <a:r>
              <a:rPr lang="en-GB" sz="4000" dirty="0">
                <a:latin typeface="Gill Sans MT"/>
              </a:rPr>
              <a:t>The one who conquers will have this heritage, and I will be his God and he will be my son.</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3170099"/>
          </a:xfrm>
          <a:prstGeom prst="rect">
            <a:avLst/>
          </a:prstGeom>
          <a:noFill/>
        </p:spPr>
        <p:txBody>
          <a:bodyPr wrap="square" rtlCol="0">
            <a:spAutoFit/>
          </a:bodyPr>
          <a:lstStyle/>
          <a:p>
            <a:r>
              <a:rPr lang="en-GB" sz="4000" baseline="30000" dirty="0">
                <a:latin typeface="Gill Sans MT"/>
              </a:rPr>
              <a:t>8 </a:t>
            </a:r>
            <a:r>
              <a:rPr lang="en-GB" sz="4000" dirty="0">
                <a:latin typeface="Gill Sans MT"/>
              </a:rPr>
              <a:t>But as for the cowardly, the faithless, the detestable, as for murderers, the sexually immoral, sorcerers, idolaters, and all liars, their portion will be in the lake that burns with fire and sulphur, which is the second death.”</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5632311"/>
          </a:xfrm>
          <a:prstGeom prst="rect">
            <a:avLst/>
          </a:prstGeom>
          <a:noFill/>
        </p:spPr>
        <p:txBody>
          <a:bodyPr wrap="square" rtlCol="0">
            <a:spAutoFit/>
          </a:bodyPr>
          <a:lstStyle/>
          <a:p>
            <a:r>
              <a:rPr lang="en-GB" sz="4000" baseline="30000" dirty="0">
                <a:latin typeface="Gill Sans MT"/>
              </a:rPr>
              <a:t>9 </a:t>
            </a:r>
            <a:r>
              <a:rPr lang="en-GB" sz="4000" dirty="0">
                <a:latin typeface="Gill Sans MT"/>
              </a:rPr>
              <a:t>Then came one of the seven angels who had the seven bowls full of the seven last plagues and spoke to me, saying, “Come, I will show you the Bride, the wife of the Lamb.” </a:t>
            </a:r>
            <a:r>
              <a:rPr lang="en-GB" sz="4000" baseline="30000" dirty="0">
                <a:latin typeface="Gill Sans MT"/>
              </a:rPr>
              <a:t>10 </a:t>
            </a:r>
            <a:r>
              <a:rPr lang="en-GB" sz="4000" dirty="0">
                <a:latin typeface="Gill Sans MT"/>
              </a:rPr>
              <a:t>And he carried me away in the Spirit to a great, high mountain, and showed me the holy city Jerusalem coming down out of heaven from God, </a:t>
            </a:r>
            <a:r>
              <a:rPr lang="en-GB" sz="4000" baseline="30000" dirty="0">
                <a:latin typeface="Gill Sans MT"/>
              </a:rPr>
              <a:t>11 </a:t>
            </a:r>
            <a:r>
              <a:rPr lang="en-GB" sz="4000" dirty="0">
                <a:latin typeface="Gill Sans MT"/>
              </a:rPr>
              <a:t>having the glory of God, its radiance like a most rare jewel, like a jasper, clear as crystal. </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5632311"/>
          </a:xfrm>
          <a:prstGeom prst="rect">
            <a:avLst/>
          </a:prstGeom>
          <a:noFill/>
        </p:spPr>
        <p:txBody>
          <a:bodyPr wrap="square" rtlCol="0">
            <a:spAutoFit/>
          </a:bodyPr>
          <a:lstStyle/>
          <a:p>
            <a:r>
              <a:rPr lang="en-GB" sz="4000" baseline="30000" dirty="0">
                <a:latin typeface="Gill Sans MT"/>
              </a:rPr>
              <a:t>12 </a:t>
            </a:r>
            <a:r>
              <a:rPr lang="en-GB" sz="4000" dirty="0">
                <a:latin typeface="Gill Sans MT"/>
              </a:rPr>
              <a:t>It had a great, high wall, with twelve gates, and at the gates twelve angels, and on the gates the names of the twelve tribes of the sons of Israel were inscribed— </a:t>
            </a:r>
            <a:r>
              <a:rPr lang="en-GB" sz="4000" baseline="30000" dirty="0">
                <a:latin typeface="Gill Sans MT"/>
              </a:rPr>
              <a:t>13 </a:t>
            </a:r>
            <a:r>
              <a:rPr lang="en-GB" sz="4000" dirty="0">
                <a:latin typeface="Gill Sans MT"/>
              </a:rPr>
              <a:t>on the east three gates, on the north three gates, on the south three gates, and on the west three gates. </a:t>
            </a:r>
            <a:r>
              <a:rPr lang="en-GB" sz="4000" baseline="30000" dirty="0">
                <a:latin typeface="Gill Sans MT"/>
              </a:rPr>
              <a:t>14 </a:t>
            </a:r>
            <a:r>
              <a:rPr lang="en-GB" sz="4000" dirty="0">
                <a:latin typeface="Gill Sans MT"/>
              </a:rPr>
              <a:t>And the wall of the city had twelve foundations, and on them were the twelve names of the twelve apostles of the Lamb.</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5016758"/>
          </a:xfrm>
          <a:prstGeom prst="rect">
            <a:avLst/>
          </a:prstGeom>
          <a:noFill/>
        </p:spPr>
        <p:txBody>
          <a:bodyPr wrap="square" rtlCol="0">
            <a:spAutoFit/>
          </a:bodyPr>
          <a:lstStyle/>
          <a:p>
            <a:r>
              <a:rPr lang="en-GB" sz="4000" baseline="30000" dirty="0">
                <a:latin typeface="Gill Sans MT"/>
              </a:rPr>
              <a:t>15 </a:t>
            </a:r>
            <a:r>
              <a:rPr lang="en-GB" sz="4000" dirty="0">
                <a:latin typeface="Gill Sans MT"/>
              </a:rPr>
              <a:t>And the one who spoke with me had a measuring rod of gold to measure the city and its gates and walls. </a:t>
            </a:r>
            <a:r>
              <a:rPr lang="en-GB" sz="4000" baseline="30000" dirty="0">
                <a:latin typeface="Gill Sans MT"/>
              </a:rPr>
              <a:t>16 </a:t>
            </a:r>
            <a:r>
              <a:rPr lang="en-GB" sz="4000" dirty="0">
                <a:latin typeface="Gill Sans MT"/>
              </a:rPr>
              <a:t>The city lies foursquare, its length the same as its width. And he measured the city with his rod, 12,000 stadia. Its length and width and height are equal. </a:t>
            </a:r>
            <a:r>
              <a:rPr lang="en-GB" sz="4000" baseline="30000" dirty="0">
                <a:latin typeface="Gill Sans MT"/>
              </a:rPr>
              <a:t>17 </a:t>
            </a:r>
            <a:r>
              <a:rPr lang="en-GB" sz="4000" dirty="0">
                <a:latin typeface="Gill Sans MT"/>
              </a:rPr>
              <a:t>He also measured its wall, 144 cubits by human measurement, which is also an angel's measurement. </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5632311"/>
          </a:xfrm>
          <a:prstGeom prst="rect">
            <a:avLst/>
          </a:prstGeom>
          <a:noFill/>
        </p:spPr>
        <p:txBody>
          <a:bodyPr wrap="square" rtlCol="0">
            <a:spAutoFit/>
          </a:bodyPr>
          <a:lstStyle/>
          <a:p>
            <a:r>
              <a:rPr lang="en-GB" sz="4000" baseline="30000" dirty="0">
                <a:latin typeface="Gill Sans MT"/>
              </a:rPr>
              <a:t>18 </a:t>
            </a:r>
            <a:r>
              <a:rPr lang="en-GB" sz="4000" dirty="0">
                <a:latin typeface="Gill Sans MT"/>
              </a:rPr>
              <a:t>The wall was built of jasper, while the city was pure gold, clear as glass. </a:t>
            </a:r>
            <a:r>
              <a:rPr lang="en-GB" sz="4000" baseline="30000" dirty="0">
                <a:latin typeface="Gill Sans MT"/>
              </a:rPr>
              <a:t>19 </a:t>
            </a:r>
            <a:r>
              <a:rPr lang="en-GB" sz="4000" dirty="0">
                <a:latin typeface="Gill Sans MT"/>
              </a:rPr>
              <a:t>The foundations of the wall of the city were adorned with every kind of jewel. The first was jasper, the second sapphire, the third agate, the fourth emerald, </a:t>
            </a:r>
            <a:r>
              <a:rPr lang="en-GB" sz="4000" baseline="30000" dirty="0">
                <a:latin typeface="Gill Sans MT"/>
              </a:rPr>
              <a:t>20 </a:t>
            </a:r>
            <a:r>
              <a:rPr lang="en-GB" sz="4000" dirty="0">
                <a:latin typeface="Gill Sans MT"/>
              </a:rPr>
              <a:t>the fifth onyx, the sixth carnelian, the seventh </a:t>
            </a:r>
            <a:r>
              <a:rPr lang="en-GB" sz="4000" dirty="0" err="1">
                <a:latin typeface="Gill Sans MT"/>
              </a:rPr>
              <a:t>chrysolite</a:t>
            </a:r>
            <a:r>
              <a:rPr lang="en-GB" sz="4000" dirty="0">
                <a:latin typeface="Gill Sans MT"/>
              </a:rPr>
              <a:t>, the eighth beryl, the ninth topaz, the tenth </a:t>
            </a:r>
            <a:r>
              <a:rPr lang="en-GB" sz="4000" dirty="0" err="1">
                <a:latin typeface="Gill Sans MT"/>
              </a:rPr>
              <a:t>chrysoprase</a:t>
            </a:r>
            <a:r>
              <a:rPr lang="en-GB" sz="4000" dirty="0">
                <a:latin typeface="Gill Sans MT"/>
              </a:rPr>
              <a:t>, the eleventh jacinth, the twelfth amethyst.</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5016758"/>
          </a:xfrm>
          <a:prstGeom prst="rect">
            <a:avLst/>
          </a:prstGeom>
          <a:noFill/>
        </p:spPr>
        <p:txBody>
          <a:bodyPr wrap="square" rtlCol="0">
            <a:spAutoFit/>
          </a:bodyPr>
          <a:lstStyle/>
          <a:p>
            <a:r>
              <a:rPr lang="en-GB" sz="4000" baseline="30000" dirty="0">
                <a:latin typeface="Gill Sans MT"/>
              </a:rPr>
              <a:t>21 </a:t>
            </a:r>
            <a:r>
              <a:rPr lang="en-GB" sz="4000" dirty="0">
                <a:latin typeface="Gill Sans MT"/>
              </a:rPr>
              <a:t>And the twelve gates were twelve pearls, each of the gates made of a single pearl, and the street of the city was pure gold, transparent as glass.</a:t>
            </a:r>
          </a:p>
          <a:p>
            <a:r>
              <a:rPr lang="en-GB" sz="4000" baseline="30000" dirty="0">
                <a:latin typeface="Gill Sans MT"/>
              </a:rPr>
              <a:t>22 </a:t>
            </a:r>
            <a:r>
              <a:rPr lang="en-GB" sz="4000" dirty="0">
                <a:latin typeface="Gill Sans MT"/>
              </a:rPr>
              <a:t>And I saw no temple in the city, for its temple is the Lord God the Almighty and the Lamb. </a:t>
            </a:r>
            <a:r>
              <a:rPr lang="en-GB" sz="4000" baseline="30000" dirty="0">
                <a:latin typeface="Gill Sans MT"/>
              </a:rPr>
              <a:t>23 </a:t>
            </a:r>
            <a:r>
              <a:rPr lang="en-GB" sz="4000" dirty="0">
                <a:latin typeface="Gill Sans MT"/>
              </a:rPr>
              <a:t>And the city has no need of sun or moon to shine on it, for the glory of God gives it light, and its lamp is the Lamb.</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5016758"/>
          </a:xfrm>
          <a:prstGeom prst="rect">
            <a:avLst/>
          </a:prstGeom>
          <a:noFill/>
        </p:spPr>
        <p:txBody>
          <a:bodyPr wrap="square" rtlCol="0">
            <a:spAutoFit/>
          </a:bodyPr>
          <a:lstStyle/>
          <a:p>
            <a:r>
              <a:rPr lang="en-GB" sz="4000" baseline="30000" dirty="0">
                <a:latin typeface="Gill Sans MT"/>
              </a:rPr>
              <a:t>24 </a:t>
            </a:r>
            <a:r>
              <a:rPr lang="en-GB" sz="4000" dirty="0">
                <a:latin typeface="Gill Sans MT"/>
              </a:rPr>
              <a:t>By its light will the nations walk, and the kings of the earth will bring their glory into it, </a:t>
            </a:r>
            <a:r>
              <a:rPr lang="en-GB" sz="4000" baseline="30000" dirty="0">
                <a:latin typeface="Gill Sans MT"/>
              </a:rPr>
              <a:t>25 </a:t>
            </a:r>
            <a:r>
              <a:rPr lang="en-GB" sz="4000" dirty="0">
                <a:latin typeface="Gill Sans MT"/>
              </a:rPr>
              <a:t>and its gates will never be shut by day—and there will be no night there. </a:t>
            </a:r>
            <a:r>
              <a:rPr lang="en-GB" sz="4000" baseline="30000" dirty="0">
                <a:latin typeface="Gill Sans MT"/>
              </a:rPr>
              <a:t>26 </a:t>
            </a:r>
            <a:r>
              <a:rPr lang="en-GB" sz="4000" dirty="0">
                <a:latin typeface="Gill Sans MT"/>
              </a:rPr>
              <a:t>They will bring into it the glory and the honour of the nations. </a:t>
            </a:r>
            <a:r>
              <a:rPr lang="en-GB" sz="4000" baseline="30000" dirty="0">
                <a:latin typeface="Gill Sans MT"/>
              </a:rPr>
              <a:t>27 </a:t>
            </a:r>
            <a:r>
              <a:rPr lang="en-GB" sz="4000" dirty="0">
                <a:latin typeface="Gill Sans MT"/>
              </a:rPr>
              <a:t>But nothing unclean will ever enter it, nor anyone who does what is detestable or false, but only those who are written in the Lamb's book of life.</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4401205"/>
          </a:xfrm>
          <a:prstGeom prst="rect">
            <a:avLst/>
          </a:prstGeom>
          <a:noFill/>
        </p:spPr>
        <p:txBody>
          <a:bodyPr wrap="square" rtlCol="0">
            <a:spAutoFit/>
          </a:bodyPr>
          <a:lstStyle/>
          <a:p>
            <a:r>
              <a:rPr lang="en-GB" sz="4000" dirty="0">
                <a:latin typeface="Gill Sans MT"/>
              </a:rPr>
              <a:t>22 Then the angel showed me the river of the water of life, bright as crystal, flowing from the throne of God and of the Lamb </a:t>
            </a:r>
            <a:r>
              <a:rPr lang="en-GB" sz="4000" baseline="30000" dirty="0">
                <a:latin typeface="Gill Sans MT"/>
              </a:rPr>
              <a:t>2 </a:t>
            </a:r>
            <a:r>
              <a:rPr lang="en-GB" sz="4000" dirty="0">
                <a:latin typeface="Gill Sans MT"/>
              </a:rPr>
              <a:t>through the middle of the street of the city; also, on either side of the river, the tree of life with its twelve kinds of fruit, yielding its fruit each month. The leaves of the tree were for the healing of the nations.</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4401205"/>
          </a:xfrm>
          <a:prstGeom prst="rect">
            <a:avLst/>
          </a:prstGeom>
          <a:noFill/>
        </p:spPr>
        <p:txBody>
          <a:bodyPr wrap="square" rtlCol="0">
            <a:spAutoFit/>
          </a:bodyPr>
          <a:lstStyle/>
          <a:p>
            <a:r>
              <a:rPr lang="en-GB" sz="4000" baseline="30000" dirty="0">
                <a:latin typeface="Gill Sans MT"/>
              </a:rPr>
              <a:t>3 </a:t>
            </a:r>
            <a:r>
              <a:rPr lang="en-GB" sz="4000" dirty="0">
                <a:latin typeface="Gill Sans MT"/>
              </a:rPr>
              <a:t>No longer will there be anything accursed, but the throne of God and of the Lamb will be in it, and his servants will worship him. </a:t>
            </a:r>
            <a:r>
              <a:rPr lang="en-GB" sz="4000" baseline="30000" dirty="0">
                <a:latin typeface="Gill Sans MT"/>
              </a:rPr>
              <a:t>4 </a:t>
            </a:r>
            <a:r>
              <a:rPr lang="en-GB" sz="4000" dirty="0">
                <a:latin typeface="Gill Sans MT"/>
              </a:rPr>
              <a:t>They will see his face, and his name will be on their foreheads. </a:t>
            </a:r>
            <a:r>
              <a:rPr lang="en-GB" sz="4000" baseline="30000" dirty="0">
                <a:latin typeface="Gill Sans MT"/>
              </a:rPr>
              <a:t>5 </a:t>
            </a:r>
            <a:r>
              <a:rPr lang="en-GB" sz="4000" dirty="0">
                <a:latin typeface="Gill Sans MT"/>
              </a:rPr>
              <a:t>And night will be no more. They will need no light of lamp or sun, for the Lord God will be their light, and they will reign for ever and ever.</a:t>
            </a: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21:1-22:5 (ESVUK)</a:t>
            </a:r>
          </a:p>
        </p:txBody>
      </p:sp>
    </p:spTree>
    <p:extLst>
      <p:ext uri="{BB962C8B-B14F-4D97-AF65-F5344CB8AC3E}">
        <p14:creationId xmlns:p14="http://schemas.microsoft.com/office/powerpoint/2010/main" val="693289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velation 16-9 High Res">
            <a:extLst>
              <a:ext uri="{FF2B5EF4-FFF2-40B4-BE49-F238E27FC236}">
                <a16:creationId xmlns:a16="http://schemas.microsoft.com/office/drawing/2014/main" id="{8B7520C3-9BE2-410E-C075-CC5C0C08AEF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3932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4FCFA-CED0-22B2-37D1-575E541EE87A}"/>
              </a:ext>
            </a:extLst>
          </p:cNvPr>
          <p:cNvSpPr>
            <a:spLocks noGrp="1"/>
          </p:cNvSpPr>
          <p:nvPr>
            <p:ph type="title"/>
          </p:nvPr>
        </p:nvSpPr>
        <p:spPr/>
        <p:txBody>
          <a:bodyPr/>
          <a:lstStyle/>
          <a:p>
            <a:r>
              <a:rPr lang="en-US" dirty="0"/>
              <a:t>In the new creation…</a:t>
            </a:r>
          </a:p>
        </p:txBody>
      </p:sp>
      <p:sp>
        <p:nvSpPr>
          <p:cNvPr id="3" name="Content Placeholder 2">
            <a:extLst>
              <a:ext uri="{FF2B5EF4-FFF2-40B4-BE49-F238E27FC236}">
                <a16:creationId xmlns:a16="http://schemas.microsoft.com/office/drawing/2014/main" id="{E485C021-8BDA-91B8-F8D6-E1A14899500F}"/>
              </a:ext>
            </a:extLst>
          </p:cNvPr>
          <p:cNvSpPr>
            <a:spLocks noGrp="1"/>
          </p:cNvSpPr>
          <p:nvPr>
            <p:ph idx="1"/>
          </p:nvPr>
        </p:nvSpPr>
        <p:spPr/>
        <p:txBody>
          <a:bodyPr/>
          <a:lstStyle/>
          <a:p>
            <a:r>
              <a:rPr lang="en-US" dirty="0"/>
              <a:t>We will be with God</a:t>
            </a:r>
          </a:p>
          <a:p>
            <a:endParaRPr lang="en-US" dirty="0"/>
          </a:p>
          <a:p>
            <a:pPr marL="0" indent="0">
              <a:buNone/>
            </a:pPr>
            <a:r>
              <a:rPr lang="en-US" dirty="0"/>
              <a:t>	“The dwelling place of God will be with man. He will dwell 	with them, and they will be his people, and God himself will 	be with them as their God” (Rev 21:3)</a:t>
            </a:r>
          </a:p>
        </p:txBody>
      </p:sp>
    </p:spTree>
    <p:extLst>
      <p:ext uri="{BB962C8B-B14F-4D97-AF65-F5344CB8AC3E}">
        <p14:creationId xmlns:p14="http://schemas.microsoft.com/office/powerpoint/2010/main" val="3447931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77199-434E-68C1-BC90-C906C8BDC1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332C8-CD4B-3A07-37C4-A6D8B1CE60FB}"/>
              </a:ext>
            </a:extLst>
          </p:cNvPr>
          <p:cNvSpPr>
            <a:spLocks noGrp="1"/>
          </p:cNvSpPr>
          <p:nvPr>
            <p:ph type="title"/>
          </p:nvPr>
        </p:nvSpPr>
        <p:spPr/>
        <p:txBody>
          <a:bodyPr/>
          <a:lstStyle/>
          <a:p>
            <a:r>
              <a:rPr lang="en-US" dirty="0"/>
              <a:t>In the new creation…</a:t>
            </a:r>
          </a:p>
        </p:txBody>
      </p:sp>
      <p:sp>
        <p:nvSpPr>
          <p:cNvPr id="3" name="Content Placeholder 2">
            <a:extLst>
              <a:ext uri="{FF2B5EF4-FFF2-40B4-BE49-F238E27FC236}">
                <a16:creationId xmlns:a16="http://schemas.microsoft.com/office/drawing/2014/main" id="{2882AF8D-4DFF-2EE1-A649-E9B5C8EC59C2}"/>
              </a:ext>
            </a:extLst>
          </p:cNvPr>
          <p:cNvSpPr>
            <a:spLocks noGrp="1"/>
          </p:cNvSpPr>
          <p:nvPr>
            <p:ph idx="1"/>
          </p:nvPr>
        </p:nvSpPr>
        <p:spPr/>
        <p:txBody>
          <a:bodyPr/>
          <a:lstStyle/>
          <a:p>
            <a:r>
              <a:rPr lang="en-US" dirty="0"/>
              <a:t>All things will be made new</a:t>
            </a:r>
          </a:p>
          <a:p>
            <a:endParaRPr lang="en-US" dirty="0"/>
          </a:p>
          <a:p>
            <a:pPr marL="0" indent="0">
              <a:buNone/>
            </a:pPr>
            <a:r>
              <a:rPr lang="en-US" dirty="0"/>
              <a:t>	“And he who was seated on the throne said, ‘Behold, I am 	making all things new’. Also he said, ‘write this down, for 	these words are trustworthy and true.’ And he said to me, ‘It is 	done! I am the Alpha and Omega, the beginning and the end.” 	(Rev 21:5-6a)</a:t>
            </a:r>
          </a:p>
        </p:txBody>
      </p:sp>
    </p:spTree>
    <p:extLst>
      <p:ext uri="{BB962C8B-B14F-4D97-AF65-F5344CB8AC3E}">
        <p14:creationId xmlns:p14="http://schemas.microsoft.com/office/powerpoint/2010/main" val="186106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38283-2B35-AD6C-FA19-2F6003B43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7925FB-67D4-0E02-C9EC-202BB974AA55}"/>
              </a:ext>
            </a:extLst>
          </p:cNvPr>
          <p:cNvSpPr>
            <a:spLocks noGrp="1"/>
          </p:cNvSpPr>
          <p:nvPr>
            <p:ph type="title"/>
          </p:nvPr>
        </p:nvSpPr>
        <p:spPr/>
        <p:txBody>
          <a:bodyPr/>
          <a:lstStyle/>
          <a:p>
            <a:r>
              <a:rPr lang="en-US" dirty="0"/>
              <a:t>In the new creation…</a:t>
            </a:r>
          </a:p>
        </p:txBody>
      </p:sp>
      <p:sp>
        <p:nvSpPr>
          <p:cNvPr id="3" name="Content Placeholder 2">
            <a:extLst>
              <a:ext uri="{FF2B5EF4-FFF2-40B4-BE49-F238E27FC236}">
                <a16:creationId xmlns:a16="http://schemas.microsoft.com/office/drawing/2014/main" id="{FC164BA6-B84F-4DCA-DA44-3E6B42960BBF}"/>
              </a:ext>
            </a:extLst>
          </p:cNvPr>
          <p:cNvSpPr>
            <a:spLocks noGrp="1"/>
          </p:cNvSpPr>
          <p:nvPr>
            <p:ph idx="1"/>
          </p:nvPr>
        </p:nvSpPr>
        <p:spPr/>
        <p:txBody>
          <a:bodyPr/>
          <a:lstStyle/>
          <a:p>
            <a:r>
              <a:rPr lang="en-US" dirty="0"/>
              <a:t>We will be fully and finally satisfied</a:t>
            </a:r>
          </a:p>
          <a:p>
            <a:endParaRPr lang="en-US" dirty="0"/>
          </a:p>
          <a:p>
            <a:pPr marL="0" indent="0">
              <a:buNone/>
            </a:pPr>
            <a:r>
              <a:rPr lang="en-US" dirty="0"/>
              <a:t>	“To the thirsty I will give from the spring of the water of life 	without payment”. (Rev 21:6b)</a:t>
            </a:r>
          </a:p>
        </p:txBody>
      </p:sp>
    </p:spTree>
    <p:extLst>
      <p:ext uri="{BB962C8B-B14F-4D97-AF65-F5344CB8AC3E}">
        <p14:creationId xmlns:p14="http://schemas.microsoft.com/office/powerpoint/2010/main" val="1817292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7A7E4-6338-642C-C8BE-95ED37B935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F6027D-1469-A346-6D49-D90BC2C9B629}"/>
              </a:ext>
            </a:extLst>
          </p:cNvPr>
          <p:cNvSpPr>
            <a:spLocks noGrp="1"/>
          </p:cNvSpPr>
          <p:nvPr>
            <p:ph type="title"/>
          </p:nvPr>
        </p:nvSpPr>
        <p:spPr/>
        <p:txBody>
          <a:bodyPr/>
          <a:lstStyle/>
          <a:p>
            <a:r>
              <a:rPr lang="en-US" dirty="0"/>
              <a:t>In the new creation…</a:t>
            </a:r>
          </a:p>
        </p:txBody>
      </p:sp>
      <p:sp>
        <p:nvSpPr>
          <p:cNvPr id="3" name="Content Placeholder 2">
            <a:extLst>
              <a:ext uri="{FF2B5EF4-FFF2-40B4-BE49-F238E27FC236}">
                <a16:creationId xmlns:a16="http://schemas.microsoft.com/office/drawing/2014/main" id="{DD8DD60B-51EB-95E4-0FAC-7DFADD8CAF13}"/>
              </a:ext>
            </a:extLst>
          </p:cNvPr>
          <p:cNvSpPr>
            <a:spLocks noGrp="1"/>
          </p:cNvSpPr>
          <p:nvPr>
            <p:ph idx="1"/>
          </p:nvPr>
        </p:nvSpPr>
        <p:spPr/>
        <p:txBody>
          <a:bodyPr/>
          <a:lstStyle/>
          <a:p>
            <a:r>
              <a:rPr lang="en-US" dirty="0"/>
              <a:t>We will reign and rule with Jesus</a:t>
            </a:r>
          </a:p>
          <a:p>
            <a:endParaRPr lang="en-US" dirty="0"/>
          </a:p>
          <a:p>
            <a:pPr marL="0" indent="0">
              <a:buNone/>
            </a:pPr>
            <a:r>
              <a:rPr lang="en-US" dirty="0"/>
              <a:t>	“The one who conquers will have this heritage [inheritance], 	and I will be his God and he will be my son”. (Rev 21:7)</a:t>
            </a:r>
          </a:p>
        </p:txBody>
      </p:sp>
    </p:spTree>
    <p:extLst>
      <p:ext uri="{BB962C8B-B14F-4D97-AF65-F5344CB8AC3E}">
        <p14:creationId xmlns:p14="http://schemas.microsoft.com/office/powerpoint/2010/main" val="36441375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7CF05-BE7B-1E5E-DDC5-F41BD48A41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F51D7A-B027-C246-C8B3-2F6300FCAC8B}"/>
              </a:ext>
            </a:extLst>
          </p:cNvPr>
          <p:cNvSpPr>
            <a:spLocks noGrp="1"/>
          </p:cNvSpPr>
          <p:nvPr>
            <p:ph type="title"/>
          </p:nvPr>
        </p:nvSpPr>
        <p:spPr/>
        <p:txBody>
          <a:bodyPr/>
          <a:lstStyle/>
          <a:p>
            <a:r>
              <a:rPr lang="en-US" dirty="0"/>
              <a:t>And there will be…</a:t>
            </a:r>
          </a:p>
        </p:txBody>
      </p:sp>
      <p:sp>
        <p:nvSpPr>
          <p:cNvPr id="3" name="Content Placeholder 2">
            <a:extLst>
              <a:ext uri="{FF2B5EF4-FFF2-40B4-BE49-F238E27FC236}">
                <a16:creationId xmlns:a16="http://schemas.microsoft.com/office/drawing/2014/main" id="{AFEAA7AB-E0CA-E12E-6C6C-469C7A994089}"/>
              </a:ext>
            </a:extLst>
          </p:cNvPr>
          <p:cNvSpPr>
            <a:spLocks noGrp="1"/>
          </p:cNvSpPr>
          <p:nvPr>
            <p:ph idx="1"/>
          </p:nvPr>
        </p:nvSpPr>
        <p:spPr/>
        <p:txBody>
          <a:bodyPr/>
          <a:lstStyle/>
          <a:p>
            <a:r>
              <a:rPr lang="en-US" dirty="0"/>
              <a:t>No sea (Rev 21:1)</a:t>
            </a:r>
          </a:p>
          <a:p>
            <a:endParaRPr lang="en-US" dirty="0"/>
          </a:p>
          <a:p>
            <a:r>
              <a:rPr lang="en-US" dirty="0"/>
              <a:t>No sadness, mourning, crying or pain (Rev 21:4)</a:t>
            </a:r>
          </a:p>
          <a:p>
            <a:endParaRPr lang="en-US" dirty="0"/>
          </a:p>
          <a:p>
            <a:r>
              <a:rPr lang="en-US" dirty="0"/>
              <a:t>No death (Rev 21:4)</a:t>
            </a:r>
          </a:p>
          <a:p>
            <a:endParaRPr lang="en-US" dirty="0"/>
          </a:p>
          <a:p>
            <a:r>
              <a:rPr lang="en-US" dirty="0"/>
              <a:t>No sin or evil (Rev 21:8)</a:t>
            </a:r>
          </a:p>
        </p:txBody>
      </p:sp>
    </p:spTree>
    <p:extLst>
      <p:ext uri="{BB962C8B-B14F-4D97-AF65-F5344CB8AC3E}">
        <p14:creationId xmlns:p14="http://schemas.microsoft.com/office/powerpoint/2010/main" val="23493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A6B520-5CD3-FA0B-48DD-8D9B71427E8F}"/>
              </a:ext>
            </a:extLst>
          </p:cNvPr>
          <p:cNvSpPr>
            <a:spLocks noGrp="1"/>
          </p:cNvSpPr>
          <p:nvPr>
            <p:ph idx="1"/>
          </p:nvPr>
        </p:nvSpPr>
        <p:spPr>
          <a:xfrm>
            <a:off x="838200" y="537029"/>
            <a:ext cx="10515600" cy="5979886"/>
          </a:xfrm>
        </p:spPr>
        <p:txBody>
          <a:bodyPr>
            <a:normAutofit lnSpcReduction="10000"/>
          </a:bodyPr>
          <a:lstStyle/>
          <a:p>
            <a:pPr>
              <a:lnSpc>
                <a:spcPct val="115000"/>
              </a:lnSpc>
              <a:spcAft>
                <a:spcPts val="800"/>
              </a:spcAft>
              <a:buNone/>
            </a:pPr>
            <a:r>
              <a:rPr lang="en-GB" sz="2400" b="0" i="1" kern="100" dirty="0">
                <a:effectLst/>
                <a:latin typeface="Aptos" panose="020B0004020202020204" pitchFamily="34" charset="0"/>
                <a:ea typeface="Calibri" panose="020F0502020204030204" pitchFamily="34" charset="0"/>
                <a:cs typeface="Times New Roman (Body CS)"/>
              </a:rPr>
              <a:t>	</a:t>
            </a:r>
            <a:r>
              <a:rPr lang="en-GB" sz="2400" b="0" kern="100" dirty="0">
                <a:effectLst/>
                <a:latin typeface="Gill Sans MT"/>
                <a:ea typeface="Calibri" panose="020F0502020204030204" pitchFamily="34" charset="0"/>
                <a:cs typeface="Times New Roman (Body CS)"/>
              </a:rPr>
              <a:t>“I have come home at last! This is my real country! I belong here. This is the land I have been looking for all my life, though I never knew it till now...Come further up, come further in!</a:t>
            </a:r>
            <a:endParaRPr lang="en-GB" sz="2400" b="1" kern="100" dirty="0">
              <a:effectLst/>
              <a:latin typeface="Gill Sans MT"/>
              <a:ea typeface="Calibri" panose="020F0502020204030204" pitchFamily="34" charset="0"/>
              <a:cs typeface="Times New Roman (Body CS)"/>
            </a:endParaRPr>
          </a:p>
          <a:p>
            <a:pPr>
              <a:lnSpc>
                <a:spcPct val="115000"/>
              </a:lnSpc>
              <a:spcAft>
                <a:spcPts val="800"/>
              </a:spcAft>
              <a:buNone/>
            </a:pPr>
            <a:r>
              <a:rPr lang="en-GB" sz="2400" b="0" kern="100" dirty="0">
                <a:effectLst/>
                <a:latin typeface="Gill Sans MT"/>
                <a:ea typeface="Calibri" panose="020F0502020204030204" pitchFamily="34" charset="0"/>
                <a:cs typeface="Times New Roman (Body CS)"/>
              </a:rPr>
              <a:t>	“And as He [Aslan] spoke, He no longer looked to them like a lion; but the things that began to happen after that were so great and beautiful that I cannot write them. And for us this the end of all the stories, and we can most truly say that they all lived happily ever after. But for them it was only the beginning of the real story. All their life in this world and all their adventures in Narnia had only been the cover and the title page: now at last they were beginning Chapter One of the Great Story which no one on earth has read: which goes on for ever: in which every chapter is better than the one before.”</a:t>
            </a:r>
          </a:p>
          <a:p>
            <a:pPr>
              <a:lnSpc>
                <a:spcPct val="115000"/>
              </a:lnSpc>
              <a:spcAft>
                <a:spcPts val="800"/>
              </a:spcAft>
              <a:buNone/>
            </a:pPr>
            <a:r>
              <a:rPr lang="en-GB" sz="2400" kern="100" dirty="0">
                <a:latin typeface="Aptos" panose="020B0004020202020204" pitchFamily="34" charset="0"/>
                <a:ea typeface="Calibri" panose="020F0502020204030204" pitchFamily="34" charset="0"/>
                <a:cs typeface="Times New Roman (Body CS)"/>
              </a:rPr>
              <a:t>								- CS Lewis, The Last Battle</a:t>
            </a:r>
            <a:endParaRPr lang="en-GB" sz="2400" b="0" kern="100" dirty="0">
              <a:effectLst/>
              <a:latin typeface="Aptos" panose="020B0004020202020204" pitchFamily="34" charset="0"/>
              <a:ea typeface="Calibri" panose="020F0502020204030204" pitchFamily="34" charset="0"/>
              <a:cs typeface="Times New Roman (Body CS)"/>
            </a:endParaRPr>
          </a:p>
          <a:p>
            <a:pPr>
              <a:lnSpc>
                <a:spcPct val="115000"/>
              </a:lnSpc>
              <a:spcAft>
                <a:spcPts val="800"/>
              </a:spcAft>
              <a:buNone/>
            </a:pPr>
            <a:endParaRPr lang="en-GB" sz="2800" b="1" kern="100" dirty="0">
              <a:effectLst/>
              <a:latin typeface="Aptos" panose="020B0004020202020204" pitchFamily="34" charset="0"/>
              <a:ea typeface="Calibri" panose="020F0502020204030204" pitchFamily="34" charset="0"/>
              <a:cs typeface="Times New Roman (Body CS)"/>
            </a:endParaRPr>
          </a:p>
          <a:p>
            <a:pPr marL="0" indent="0">
              <a:buNone/>
            </a:pPr>
            <a:endParaRPr lang="en-US" dirty="0"/>
          </a:p>
        </p:txBody>
      </p:sp>
    </p:spTree>
    <p:extLst>
      <p:ext uri="{BB962C8B-B14F-4D97-AF65-F5344CB8AC3E}">
        <p14:creationId xmlns:p14="http://schemas.microsoft.com/office/powerpoint/2010/main" val="3045055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BEA5E-0D37-FC04-EE24-1013869EFCD2}"/>
              </a:ext>
            </a:extLst>
          </p:cNvPr>
          <p:cNvSpPr>
            <a:spLocks noGrp="1"/>
          </p:cNvSpPr>
          <p:nvPr>
            <p:ph type="title"/>
          </p:nvPr>
        </p:nvSpPr>
        <p:spPr/>
        <p:txBody>
          <a:bodyPr/>
          <a:lstStyle/>
          <a:p>
            <a:r>
              <a:rPr lang="en-US" dirty="0"/>
              <a:t>The church is and will be the place of…</a:t>
            </a:r>
          </a:p>
        </p:txBody>
      </p:sp>
      <p:sp>
        <p:nvSpPr>
          <p:cNvPr id="3" name="Content Placeholder 2">
            <a:extLst>
              <a:ext uri="{FF2B5EF4-FFF2-40B4-BE49-F238E27FC236}">
                <a16:creationId xmlns:a16="http://schemas.microsoft.com/office/drawing/2014/main" id="{29FBAD36-A331-66ED-6824-1048ADF1D89E}"/>
              </a:ext>
            </a:extLst>
          </p:cNvPr>
          <p:cNvSpPr>
            <a:spLocks noGrp="1"/>
          </p:cNvSpPr>
          <p:nvPr>
            <p:ph idx="1"/>
          </p:nvPr>
        </p:nvSpPr>
        <p:spPr/>
        <p:txBody>
          <a:bodyPr>
            <a:normAutofit lnSpcReduction="10000"/>
          </a:bodyPr>
          <a:lstStyle/>
          <a:p>
            <a:r>
              <a:rPr lang="en-US" dirty="0"/>
              <a:t>God’s Glory and Presence</a:t>
            </a:r>
          </a:p>
          <a:p>
            <a:pPr marL="0" indent="0">
              <a:buNone/>
            </a:pPr>
            <a:r>
              <a:rPr lang="en-US" dirty="0"/>
              <a:t>	</a:t>
            </a:r>
          </a:p>
          <a:p>
            <a:pPr marL="0" indent="0">
              <a:buNone/>
            </a:pPr>
            <a:r>
              <a:rPr lang="en-US" dirty="0"/>
              <a:t>	“having the glory of God, its radiance like a most rare jewel”</a:t>
            </a:r>
          </a:p>
          <a:p>
            <a:pPr marL="0" indent="0">
              <a:buNone/>
            </a:pPr>
            <a:endParaRPr lang="en-US" dirty="0"/>
          </a:p>
          <a:p>
            <a:pPr marL="0" indent="0">
              <a:buNone/>
            </a:pPr>
            <a:r>
              <a:rPr lang="en-US" dirty="0"/>
              <a:t>	”The city lies foursquare, its length the same as its width. And 	he measured the city with his rode, 12,000 stadia. Its length 	and width and height are equal”</a:t>
            </a:r>
          </a:p>
          <a:p>
            <a:pPr marL="0" indent="0">
              <a:buNone/>
            </a:pPr>
            <a:endParaRPr lang="en-US" dirty="0"/>
          </a:p>
          <a:p>
            <a:pPr marL="0" indent="0">
              <a:buNone/>
            </a:pPr>
            <a:r>
              <a:rPr lang="en-US" dirty="0"/>
              <a:t>	“And I saw no Temple in the city, for its Temple is the Lord God 	Almighty and the Lamb”</a:t>
            </a:r>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473521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311D9-D852-4417-B189-12EEB3BB1C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A15EFE-44E3-56A5-4E39-5F05F3BBE4C5}"/>
              </a:ext>
            </a:extLst>
          </p:cNvPr>
          <p:cNvSpPr>
            <a:spLocks noGrp="1"/>
          </p:cNvSpPr>
          <p:nvPr>
            <p:ph type="title"/>
          </p:nvPr>
        </p:nvSpPr>
        <p:spPr/>
        <p:txBody>
          <a:bodyPr/>
          <a:lstStyle/>
          <a:p>
            <a:r>
              <a:rPr lang="en-US" dirty="0"/>
              <a:t>The church is and will be the place of…</a:t>
            </a:r>
          </a:p>
        </p:txBody>
      </p:sp>
      <p:sp>
        <p:nvSpPr>
          <p:cNvPr id="3" name="Content Placeholder 2">
            <a:extLst>
              <a:ext uri="{FF2B5EF4-FFF2-40B4-BE49-F238E27FC236}">
                <a16:creationId xmlns:a16="http://schemas.microsoft.com/office/drawing/2014/main" id="{CFDE09B5-80BF-F0B7-91C0-DAB164976318}"/>
              </a:ext>
            </a:extLst>
          </p:cNvPr>
          <p:cNvSpPr>
            <a:spLocks noGrp="1"/>
          </p:cNvSpPr>
          <p:nvPr>
            <p:ph idx="1"/>
          </p:nvPr>
        </p:nvSpPr>
        <p:spPr/>
        <p:txBody>
          <a:bodyPr>
            <a:normAutofit lnSpcReduction="10000"/>
          </a:bodyPr>
          <a:lstStyle/>
          <a:p>
            <a:r>
              <a:rPr lang="en-US" dirty="0"/>
              <a:t>Healing and Life to </a:t>
            </a:r>
            <a:r>
              <a:rPr lang="en-US"/>
              <a:t>the World</a:t>
            </a:r>
            <a:endParaRPr lang="en-US" dirty="0"/>
          </a:p>
          <a:p>
            <a:pPr marL="0" indent="0">
              <a:buNone/>
            </a:pPr>
            <a:r>
              <a:rPr lang="en-US" dirty="0"/>
              <a:t>	</a:t>
            </a:r>
          </a:p>
          <a:p>
            <a:pPr marL="0" indent="0">
              <a:buNone/>
            </a:pPr>
            <a:r>
              <a:rPr lang="en-US" dirty="0"/>
              <a:t>	“Then the angel showed me the river of the water of life, bright 	as crystal, flowing from the throne of God and of the Lamb”</a:t>
            </a:r>
          </a:p>
          <a:p>
            <a:pPr marL="0" indent="0">
              <a:buNone/>
            </a:pPr>
            <a:endParaRPr lang="en-US" dirty="0"/>
          </a:p>
          <a:p>
            <a:pPr marL="0" indent="0">
              <a:buNone/>
            </a:pPr>
            <a:r>
              <a:rPr lang="en-US" dirty="0"/>
              <a:t>	“On either side of the river, the tree of life…the leaves of the 	tree were for the healing of the nations”</a:t>
            </a:r>
          </a:p>
          <a:p>
            <a:pPr marL="0" indent="0">
              <a:buNone/>
            </a:pPr>
            <a:endParaRPr lang="en-US" dirty="0"/>
          </a:p>
          <a:p>
            <a:pPr marL="0" indent="0">
              <a:buNone/>
            </a:pPr>
            <a:r>
              <a:rPr lang="en-US" dirty="0"/>
              <a:t>	“By its light the nation walk, and the kings of the earth will b	ring their glory into it”</a:t>
            </a:r>
          </a:p>
          <a:p>
            <a:endParaRPr lang="en-US" dirty="0"/>
          </a:p>
          <a:p>
            <a:endParaRPr lang="en-US" dirty="0"/>
          </a:p>
          <a:p>
            <a:endParaRPr lang="en-US" dirty="0"/>
          </a:p>
        </p:txBody>
      </p:sp>
    </p:spTree>
    <p:extLst>
      <p:ext uri="{BB962C8B-B14F-4D97-AF65-F5344CB8AC3E}">
        <p14:creationId xmlns:p14="http://schemas.microsoft.com/office/powerpoint/2010/main" val="21570659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0B215-A63E-0159-3A19-F6C2DB5AD2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DBC921-1C26-C1A9-5A1D-FA43C9A99254}"/>
              </a:ext>
            </a:extLst>
          </p:cNvPr>
          <p:cNvSpPr>
            <a:spLocks noGrp="1"/>
          </p:cNvSpPr>
          <p:nvPr>
            <p:ph type="title"/>
          </p:nvPr>
        </p:nvSpPr>
        <p:spPr/>
        <p:txBody>
          <a:bodyPr/>
          <a:lstStyle/>
          <a:p>
            <a:r>
              <a:rPr lang="en-US" dirty="0"/>
              <a:t>The church is and will be the place of…</a:t>
            </a:r>
          </a:p>
        </p:txBody>
      </p:sp>
      <p:sp>
        <p:nvSpPr>
          <p:cNvPr id="3" name="Content Placeholder 2">
            <a:extLst>
              <a:ext uri="{FF2B5EF4-FFF2-40B4-BE49-F238E27FC236}">
                <a16:creationId xmlns:a16="http://schemas.microsoft.com/office/drawing/2014/main" id="{20C8B385-4CA8-6658-ABF6-1324CDC44863}"/>
              </a:ext>
            </a:extLst>
          </p:cNvPr>
          <p:cNvSpPr>
            <a:spLocks noGrp="1"/>
          </p:cNvSpPr>
          <p:nvPr>
            <p:ph idx="1"/>
          </p:nvPr>
        </p:nvSpPr>
        <p:spPr/>
        <p:txBody>
          <a:bodyPr>
            <a:normAutofit/>
          </a:bodyPr>
          <a:lstStyle/>
          <a:p>
            <a:r>
              <a:rPr lang="en-US" dirty="0"/>
              <a:t>Purity and Holiness</a:t>
            </a:r>
          </a:p>
          <a:p>
            <a:pPr marL="0" indent="0">
              <a:buNone/>
            </a:pPr>
            <a:r>
              <a:rPr lang="en-US" dirty="0"/>
              <a:t>	</a:t>
            </a:r>
          </a:p>
          <a:p>
            <a:pPr marL="0" indent="0">
              <a:buNone/>
            </a:pPr>
            <a:r>
              <a:rPr lang="en-US" dirty="0"/>
              <a:t>	”Nothing unclean will ever enter it, nor anyone who does what 	is 	detestable or false, but only those who are written in the Lamb’s	book of life”</a:t>
            </a:r>
          </a:p>
          <a:p>
            <a:pPr marL="0" indent="0">
              <a:buNone/>
            </a:pPr>
            <a:endParaRPr lang="en-US" dirty="0"/>
          </a:p>
          <a:p>
            <a:pPr marL="0" indent="0">
              <a:buNone/>
            </a:pPr>
            <a:r>
              <a:rPr lang="en-US" dirty="0"/>
              <a:t>	“No longer will there be anything accursed, but the throne of 	God and the Lamb will be in it, and his servants will worship 	him”</a:t>
            </a:r>
          </a:p>
          <a:p>
            <a:endParaRPr lang="en-US" dirty="0"/>
          </a:p>
          <a:p>
            <a:endParaRPr lang="en-US" dirty="0"/>
          </a:p>
          <a:p>
            <a:endParaRPr lang="en-US" dirty="0"/>
          </a:p>
        </p:txBody>
      </p:sp>
    </p:spTree>
    <p:extLst>
      <p:ext uri="{BB962C8B-B14F-4D97-AF65-F5344CB8AC3E}">
        <p14:creationId xmlns:p14="http://schemas.microsoft.com/office/powerpoint/2010/main" val="37588726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velation 16-9 High Res">
            <a:extLst>
              <a:ext uri="{FF2B5EF4-FFF2-40B4-BE49-F238E27FC236}">
                <a16:creationId xmlns:a16="http://schemas.microsoft.com/office/drawing/2014/main" id="{8B7520C3-9BE2-410E-C075-CC5C0C08AEF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3932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velation 16-9 High Res">
            <a:extLst>
              <a:ext uri="{FF2B5EF4-FFF2-40B4-BE49-F238E27FC236}">
                <a16:creationId xmlns:a16="http://schemas.microsoft.com/office/drawing/2014/main" id="{8B7520C3-9BE2-410E-C075-CC5C0C08AEF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39323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606CE9-4D7D-A073-7BBB-E43DC36FDB72}"/>
              </a:ext>
            </a:extLst>
          </p:cNvPr>
          <p:cNvSpPr txBox="1"/>
          <p:nvPr/>
        </p:nvSpPr>
        <p:spPr>
          <a:xfrm>
            <a:off x="445770" y="702000"/>
            <a:ext cx="11441430" cy="4401205"/>
          </a:xfrm>
          <a:prstGeom prst="rect">
            <a:avLst/>
          </a:prstGeom>
          <a:noFill/>
        </p:spPr>
        <p:txBody>
          <a:bodyPr wrap="square" rtlCol="0">
            <a:spAutoFit/>
          </a:bodyPr>
          <a:lstStyle/>
          <a:p>
            <a:r>
              <a:rPr lang="en-GB" sz="4000" baseline="30000" dirty="0">
                <a:latin typeface="Gill Sans MT" panose="020B0502020104020203" pitchFamily="34" charset="0"/>
              </a:rPr>
              <a:t>11 </a:t>
            </a:r>
            <a:r>
              <a:rPr lang="en-GB" sz="4000" dirty="0">
                <a:latin typeface="Gill Sans MT" panose="020B0502020104020203" pitchFamily="34" charset="0"/>
              </a:rPr>
              <a:t>I saw heaven standing open and there before me was a white horse, whose rider is called Faithful and True. With justice he judges and wages war. </a:t>
            </a:r>
            <a:r>
              <a:rPr lang="en-GB" sz="4000" baseline="30000" dirty="0">
                <a:latin typeface="Gill Sans MT" panose="020B0502020104020203" pitchFamily="34" charset="0"/>
              </a:rPr>
              <a:t>12 </a:t>
            </a:r>
            <a:r>
              <a:rPr lang="en-GB" sz="4000" dirty="0">
                <a:latin typeface="Gill Sans MT" panose="020B0502020104020203" pitchFamily="34" charset="0"/>
              </a:rPr>
              <a:t>His eyes are like blazing fire, and on his head are many crowns. He has a name written on him that no one knows but he himself. </a:t>
            </a:r>
            <a:r>
              <a:rPr lang="en-GB" sz="4000" baseline="30000" dirty="0">
                <a:latin typeface="Gill Sans MT" panose="020B0502020104020203" pitchFamily="34" charset="0"/>
              </a:rPr>
              <a:t>13 </a:t>
            </a:r>
            <a:r>
              <a:rPr lang="en-GB" sz="4000" dirty="0">
                <a:latin typeface="Gill Sans MT" panose="020B0502020104020203" pitchFamily="34" charset="0"/>
              </a:rPr>
              <a:t>He is dressed in a robe dipped in blood, and his name is the Word of God. </a:t>
            </a:r>
            <a:endParaRPr lang="en-US" sz="4000" dirty="0">
              <a:latin typeface="Gill Sans MT" panose="020B0502020104020203" pitchFamily="34" charset="0"/>
            </a:endParaRPr>
          </a:p>
        </p:txBody>
      </p:sp>
      <p:sp>
        <p:nvSpPr>
          <p:cNvPr id="3" name="TextBox 2">
            <a:extLst>
              <a:ext uri="{FF2B5EF4-FFF2-40B4-BE49-F238E27FC236}">
                <a16:creationId xmlns:a16="http://schemas.microsoft.com/office/drawing/2014/main" id="{CCB540E4-EB3B-F8FB-466E-0F1A3724303A}"/>
              </a:ext>
            </a:extLst>
          </p:cNvPr>
          <p:cNvSpPr txBox="1"/>
          <p:nvPr/>
        </p:nvSpPr>
        <p:spPr>
          <a:xfrm>
            <a:off x="1" y="5739634"/>
            <a:ext cx="11324592" cy="461665"/>
          </a:xfrm>
          <a:prstGeom prst="rect">
            <a:avLst/>
          </a:prstGeom>
          <a:noFill/>
        </p:spPr>
        <p:txBody>
          <a:bodyPr wrap="square" rtlCol="0">
            <a:spAutoFit/>
          </a:bodyPr>
          <a:lstStyle/>
          <a:p>
            <a:pPr algn="r"/>
            <a:r>
              <a:rPr lang="en-GB" sz="2400" dirty="0">
                <a:latin typeface="Gill Sans MT" panose="020B0502020104020203" pitchFamily="34" charset="0"/>
              </a:rPr>
              <a:t>- </a:t>
            </a:r>
            <a:r>
              <a:rPr lang="en-US" sz="2400" dirty="0">
                <a:latin typeface="Gill Sans MT" panose="020B0502020104020203" pitchFamily="34" charset="0"/>
              </a:rPr>
              <a:t>Revelation 19:11-15a (NIVUK)</a:t>
            </a:r>
          </a:p>
        </p:txBody>
      </p:sp>
    </p:spTree>
    <p:extLst>
      <p:ext uri="{BB962C8B-B14F-4D97-AF65-F5344CB8AC3E}">
        <p14:creationId xmlns:p14="http://schemas.microsoft.com/office/powerpoint/2010/main" val="69328969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2242</TotalTime>
  <Words>2161</Words>
  <Application>Microsoft Office PowerPoint</Application>
  <PresentationFormat>Widescreen</PresentationFormat>
  <Paragraphs>159</Paragraphs>
  <Slides>33</Slides>
  <Notes>14</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Aptos</vt:lpstr>
      <vt:lpstr>Arial</vt:lpstr>
      <vt:lpstr>Calibri</vt:lpstr>
      <vt:lpstr>Calibri Light</vt:lpstr>
      <vt:lpstr>Gill Sans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the new creation…</vt:lpstr>
      <vt:lpstr>In the new creation…</vt:lpstr>
      <vt:lpstr>In the new creation…</vt:lpstr>
      <vt:lpstr>In the new creation…</vt:lpstr>
      <vt:lpstr>And there will be…</vt:lpstr>
      <vt:lpstr>PowerPoint Presentation</vt:lpstr>
      <vt:lpstr>The church is and will be the place of…</vt:lpstr>
      <vt:lpstr>The church is and will be the place of…</vt:lpstr>
      <vt:lpstr>The church is and will be the place of…</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Callum Lympany</dc:creator>
  <cp:lastModifiedBy>Gateway West</cp:lastModifiedBy>
  <cp:revision>95</cp:revision>
  <dcterms:created xsi:type="dcterms:W3CDTF">2022-01-26T16:09:43Z</dcterms:created>
  <dcterms:modified xsi:type="dcterms:W3CDTF">2026-10-11T10:59:57Z</dcterms:modified>
</cp:coreProperties>
</file>