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5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820E-419B-73DB-AFBE-B7026002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E194D-BC35-D0E5-E71B-BC6FD9E3F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4333B-0736-483D-6D9A-2A6124C8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909EB-5839-C143-A47B-668E0CC9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2ADF0-41E7-3E06-3BB1-D98AF15C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3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04EF-2E68-7DB1-0D2F-92A5FC55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BA2E6-B6A6-2787-0172-CCEA78665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854AA-E483-3433-6301-D813E963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E7DF-D76F-2475-8819-8CB90B2F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2987-FE50-897A-18E7-D9E7AAD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26B24-283B-4EEA-BC1A-2139A168C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5BA88-E8E8-9212-7D38-EF52C9753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5D2EB-41A1-DAAE-B10D-F91F76D1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12BD-F50D-1C92-13A4-6FF4AAAC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6673E-E44C-7E5B-1171-F58C1C3B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AED2-F684-E4EE-419C-DBBCF1CB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D8B9-4966-121C-10C7-5E5ACE07B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81FC9-5880-AE67-43C2-9575EB207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50D43-FFA2-D6C6-C276-DD7A3812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61C26-BA27-FEED-D428-2FEC461D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6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02C4-0499-C792-F9B4-EB209737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90277-734B-7FA0-DB63-E2AD718F0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C54A-EDA1-EA54-E83A-CE5C986D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4EAA8-464B-18B3-7DF8-92328D52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E7129-3572-84A6-CD70-C18EE830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967C-5956-385D-56FD-93C1CAD4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57FBF-7A39-FC99-00B0-76FB3A2AA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22745-AA91-44BB-E018-6F5238FBB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569AB-90B6-64B5-D6D0-41D30B23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21F04-BC84-C315-7413-33DBAC8D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7BD1-A486-FF18-58C8-BFB46F6F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A324-F090-9E36-CDDB-378595D3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71CFF-1D0F-4A7D-001B-B454C64BE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44E6E-45E1-9902-9984-11B89724C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A4638-4082-DAB1-00F6-254B089ED4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E021A-527B-53FC-4785-78DAE5100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E3E29-B35A-8F54-59CB-97A3AAED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E390B-4EEF-5B2C-C8E8-2CFDF1BF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3C56B-7824-53C9-D979-EC126DEF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8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2853-FA11-AFB2-BC12-B6F1EB5E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661B6-3F2B-D5E4-3824-1BB06237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B4AF6-7F39-54D1-FD77-477CE8F4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14347-A3B9-67F2-29A5-90591184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7634F-792C-CFBF-EF6F-718F3ADD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C4402-4FD0-15F7-35F0-E247A86B0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65F09-5DD2-CFA3-EB62-1D6DC0DE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0514-20AB-7F3F-15DD-F572D70B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AC8FD-9AA5-42C0-B563-0FD3FCF71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79F8A-373A-FFD3-7D52-86A04916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CB1F6-9133-5774-151E-D7F4C405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44BE6-6E45-3AE7-DFD7-253FB70B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6898B-A7C8-DC81-2DFC-61475655A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8853-F565-7EDB-C655-E043B133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31707-9E66-70BC-F2C9-F73FD4374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4A985-A48F-6B67-1DDF-4AA133A4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2FF5C-41A8-5819-7B3F-9EF567C1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E0453-C318-01A6-6F93-1AC8A59C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BA6DF-6D55-9523-0D78-EB4CD5B5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3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F633F6-22DE-E3C4-E6E6-AC8CA32C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2E8A1-A328-1F98-AA89-CA206D5B2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A703-6E4C-D34C-4451-702070801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CD5A-E7A7-9E42-AD41-8E6CFD2530E7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EC7F3-B3E1-C209-E12B-082F663FB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F4EA-DEF0-39A8-A790-5959B4ECE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05907-98B8-CE40-A4BA-658389347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8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untain with snow and a yellow triangle&#10;&#10;Description automatically generated">
            <a:extLst>
              <a:ext uri="{FF2B5EF4-FFF2-40B4-BE49-F238E27FC236}">
                <a16:creationId xmlns:a16="http://schemas.microsoft.com/office/drawing/2014/main" id="{861EEF8B-2EC3-2DED-4F06-FF8E4DE43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Exodus 20:1-3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Remember the theme: God is greater than ____</a:t>
            </a:r>
          </a:p>
          <a:p>
            <a:r>
              <a:rPr lang="en-US" sz="3600" dirty="0">
                <a:latin typeface="Avenir Next" panose="020B0503020202020204" pitchFamily="34" charset="0"/>
              </a:rPr>
              <a:t>Pg 63 of the seat Bibles (NLT); Sam is reading from ESV.</a:t>
            </a:r>
          </a:p>
          <a:p>
            <a:pPr marL="0" indent="0">
              <a:buNone/>
            </a:pPr>
            <a:endParaRPr lang="en-US" sz="3600" dirty="0">
              <a:latin typeface="Avenir Next" panose="020B0503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“The grass withers, the flower fades,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    but the word of our God will stand forever.”</a:t>
            </a:r>
          </a:p>
          <a:p>
            <a:pPr marL="0" indent="0">
              <a:buNone/>
            </a:pPr>
            <a:r>
              <a:rPr lang="en-US" sz="3600" dirty="0">
                <a:latin typeface="Avenir Next" panose="020B0503020202020204" pitchFamily="34" charset="0"/>
              </a:rPr>
              <a:t>Isaiah 40:8</a:t>
            </a:r>
          </a:p>
        </p:txBody>
      </p:sp>
    </p:spTree>
    <p:extLst>
      <p:ext uri="{BB962C8B-B14F-4D97-AF65-F5344CB8AC3E}">
        <p14:creationId xmlns:p14="http://schemas.microsoft.com/office/powerpoint/2010/main" val="305698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Why was the Law given?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Not so that by perfectly keeping it could people attain righteousness; righteousness is only ever by faith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Genesis 15:6; Galatians 2:16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The Law shows our sinfulness and need for a savior (it should inspire celebration of Christ)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Romans 5:1, 7:7; Galatians 3:19-26</a:t>
            </a:r>
          </a:p>
          <a:p>
            <a:endParaRPr lang="en-US" sz="36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4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Exodus 20:3 quick hits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900" dirty="0">
                <a:latin typeface="Avenir Next" panose="020B0503020202020204" pitchFamily="34" charset="0"/>
              </a:rPr>
              <a:t>Is God describing a ranking system?</a:t>
            </a:r>
          </a:p>
          <a:p>
            <a:pPr lvl="1"/>
            <a:r>
              <a:rPr lang="en-US" sz="3500" dirty="0">
                <a:latin typeface="Avenir Next" panose="020B0503020202020204" pitchFamily="34" charset="0"/>
              </a:rPr>
              <a:t>“Before” means in His presence.</a:t>
            </a:r>
          </a:p>
          <a:p>
            <a:pPr lvl="1"/>
            <a:r>
              <a:rPr lang="en-US" sz="3500" dirty="0">
                <a:latin typeface="Avenir Next" panose="020B0503020202020204" pitchFamily="34" charset="0"/>
              </a:rPr>
              <a:t>Psalm 16:2; 1 Corinthians 10:14; 1 John 5:20-21</a:t>
            </a:r>
          </a:p>
          <a:p>
            <a:r>
              <a:rPr lang="en-US" sz="3900" dirty="0">
                <a:latin typeface="Avenir Next" panose="020B0503020202020204" pitchFamily="34" charset="0"/>
              </a:rPr>
              <a:t>Don’t skip the obvious. Recognize God as God.</a:t>
            </a:r>
          </a:p>
          <a:p>
            <a:pPr lvl="1"/>
            <a:r>
              <a:rPr lang="en-US" sz="3500" dirty="0">
                <a:latin typeface="Avenir Next" panose="020B0503020202020204" pitchFamily="34" charset="0"/>
              </a:rPr>
              <a:t>Deuteronomy 8:11, 19</a:t>
            </a:r>
          </a:p>
          <a:p>
            <a:r>
              <a:rPr lang="en-US" sz="3900" dirty="0">
                <a:latin typeface="Avenir Next" panose="020B0503020202020204" pitchFamily="34" charset="0"/>
              </a:rPr>
              <a:t>Why is this the first commandment?</a:t>
            </a:r>
          </a:p>
          <a:p>
            <a:pPr lvl="1"/>
            <a:r>
              <a:rPr lang="en-US" sz="3500" dirty="0">
                <a:latin typeface="Avenir Next" panose="020B0503020202020204" pitchFamily="34" charset="0"/>
              </a:rPr>
              <a:t>Because it’s the sin other sins come from.</a:t>
            </a:r>
          </a:p>
          <a:p>
            <a:pPr lvl="1"/>
            <a:r>
              <a:rPr lang="en-US" sz="3500" dirty="0">
                <a:latin typeface="Avenir Next" panose="020B0503020202020204" pitchFamily="34" charset="0"/>
              </a:rPr>
              <a:t>Genesis 3:4-5; Colossians 3:5</a:t>
            </a:r>
          </a:p>
        </p:txBody>
      </p:sp>
    </p:spTree>
    <p:extLst>
      <p:ext uri="{BB962C8B-B14F-4D97-AF65-F5344CB8AC3E}">
        <p14:creationId xmlns:p14="http://schemas.microsoft.com/office/powerpoint/2010/main" val="314991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The horror of idolatry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Hosea is about Israel’s idolatry, but told through the metaphor of adultery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Ezekiel compares idolatry to a cheating spouse (especially </a:t>
            </a:r>
            <a:r>
              <a:rPr lang="en-US" sz="4000" dirty="0" err="1">
                <a:latin typeface="Avenir Next" panose="020B0503020202020204" pitchFamily="34" charset="0"/>
              </a:rPr>
              <a:t>ch</a:t>
            </a:r>
            <a:r>
              <a:rPr lang="en-US" sz="4000" dirty="0">
                <a:latin typeface="Avenir Next" panose="020B0503020202020204" pitchFamily="34" charset="0"/>
              </a:rPr>
              <a:t> 16). 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Ezekiel 6:9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Sermon on God’s name as Jealous (4/30/2023)</a:t>
            </a:r>
          </a:p>
        </p:txBody>
      </p:sp>
    </p:spTree>
    <p:extLst>
      <p:ext uri="{BB962C8B-B14F-4D97-AF65-F5344CB8AC3E}">
        <p14:creationId xmlns:p14="http://schemas.microsoft.com/office/powerpoint/2010/main" val="409613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How do I identify idols?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dirty="0">
                <a:latin typeface="Avenir Next" panose="020B0503020202020204" pitchFamily="34" charset="0"/>
              </a:rPr>
              <a:t>Something we start to serve, to live for, to sacrifice for, to pursue at the cost of all else.</a:t>
            </a:r>
          </a:p>
          <a:p>
            <a:r>
              <a:rPr lang="en-US" sz="3900" dirty="0">
                <a:latin typeface="Avenir Next" panose="020B0503020202020204" pitchFamily="34" charset="0"/>
              </a:rPr>
              <a:t>Idolatry is slavery (Galatians 4:8-9)</a:t>
            </a:r>
          </a:p>
          <a:p>
            <a:pPr lvl="1"/>
            <a:r>
              <a:rPr lang="en-US" sz="3500" dirty="0">
                <a:latin typeface="Avenir Next" panose="020B0503020202020204" pitchFamily="34" charset="0"/>
              </a:rPr>
              <a:t>What are you a slave to? What enslaves your calendar? Your finances? Your emotions? Your thoughts? Your behavior?</a:t>
            </a:r>
          </a:p>
          <a:p>
            <a:r>
              <a:rPr lang="en-US" sz="3900" dirty="0">
                <a:latin typeface="Avenir Next" panose="020B0503020202020204" pitchFamily="34" charset="0"/>
              </a:rPr>
              <a:t>Idolatry is profitless (Habakkuk 2:18-19) </a:t>
            </a:r>
          </a:p>
          <a:p>
            <a:pPr lvl="1"/>
            <a:r>
              <a:rPr lang="en-US" sz="3500" dirty="0">
                <a:latin typeface="Avenir Next" panose="020B0503020202020204" pitchFamily="34" charset="0"/>
              </a:rPr>
              <a:t>Is there something you repeatedly turn to for meaning, fulfillment, identity, but still feel unsatisfied?</a:t>
            </a:r>
          </a:p>
        </p:txBody>
      </p:sp>
    </p:spTree>
    <p:extLst>
      <p:ext uri="{BB962C8B-B14F-4D97-AF65-F5344CB8AC3E}">
        <p14:creationId xmlns:p14="http://schemas.microsoft.com/office/powerpoint/2010/main" val="177623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How do I identify idols?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Idolatry is lifelessness (Psalm 115:4-8)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God rejuvenates and refreshes the soul. (Jeremiah 31:25; Acts 3:19)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Isaiah 44:1-4, 6 </a:t>
            </a:r>
          </a:p>
          <a:p>
            <a:pPr lvl="1"/>
            <a:r>
              <a:rPr lang="en-US" sz="3600" dirty="0">
                <a:latin typeface="Avenir Next" panose="020B0503020202020204" pitchFamily="34" charset="0"/>
              </a:rPr>
              <a:t>Is there something that you persistently choose that leaves you feeling depleted and drained, that cannot provide lasting refreshment?</a:t>
            </a:r>
          </a:p>
        </p:txBody>
      </p:sp>
    </p:spTree>
    <p:extLst>
      <p:ext uri="{BB962C8B-B14F-4D97-AF65-F5344CB8AC3E}">
        <p14:creationId xmlns:p14="http://schemas.microsoft.com/office/powerpoint/2010/main" val="126588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Not behavior modification. Not overlooking the heart and just dealing with the symptoms. That’s slapping a band aid on the issue and hoping it’s enough to stem the bleeding for a little bit.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Proverbs 4:23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Proverbs 23:7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Philippians 4:8</a:t>
            </a:r>
          </a:p>
        </p:txBody>
      </p:sp>
    </p:spTree>
    <p:extLst>
      <p:ext uri="{BB962C8B-B14F-4D97-AF65-F5344CB8AC3E}">
        <p14:creationId xmlns:p14="http://schemas.microsoft.com/office/powerpoint/2010/main" val="364179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y surface with white spots&#10;&#10;Description automatically generated with medium confidence">
            <a:extLst>
              <a:ext uri="{FF2B5EF4-FFF2-40B4-BE49-F238E27FC236}">
                <a16:creationId xmlns:a16="http://schemas.microsoft.com/office/drawing/2014/main" id="{CE102819-38D9-70BC-E2CC-3FFBDB1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8966C-04B3-E973-00CA-804367DF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venir Next" panose="020B0503020202020204" pitchFamily="34" charset="0"/>
              </a:rPr>
              <a:t>This Week Let’s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DA928-97CA-EDBD-727A-1BA0BE843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venir Next" panose="020B0503020202020204" pitchFamily="34" charset="0"/>
              </a:rPr>
              <a:t>Read: Deuteronomy 4:1-40 &amp; Romans 3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Pray: As led by the reading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Remember: Matthew 11:28</a:t>
            </a:r>
          </a:p>
          <a:p>
            <a:r>
              <a:rPr lang="en-US" sz="4000" dirty="0">
                <a:latin typeface="Avenir Next" panose="020B0503020202020204" pitchFamily="34" charset="0"/>
              </a:rPr>
              <a:t>Reflect: Consider the questions about the slavery, lifelessness, and profitless nature of idols in your own life.</a:t>
            </a:r>
          </a:p>
        </p:txBody>
      </p:sp>
    </p:spTree>
    <p:extLst>
      <p:ext uri="{BB962C8B-B14F-4D97-AF65-F5344CB8AC3E}">
        <p14:creationId xmlns:p14="http://schemas.microsoft.com/office/powerpoint/2010/main" val="134878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3152</TotalTime>
  <Words>431</Words>
  <Application>Microsoft Macintosh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</vt:lpstr>
      <vt:lpstr>Calibri</vt:lpstr>
      <vt:lpstr>Calibri Light</vt:lpstr>
      <vt:lpstr>Office Theme</vt:lpstr>
      <vt:lpstr>PowerPoint Presentation</vt:lpstr>
      <vt:lpstr>Exodus 20:1-3</vt:lpstr>
      <vt:lpstr>Why was the Law given?</vt:lpstr>
      <vt:lpstr>Exodus 20:3 quick hits</vt:lpstr>
      <vt:lpstr>The horror of idolatry</vt:lpstr>
      <vt:lpstr>How do I identify idols?</vt:lpstr>
      <vt:lpstr>How do I identify idols?</vt:lpstr>
      <vt:lpstr>The solution</vt:lpstr>
      <vt:lpstr>This Week Let’s All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Belsterling</dc:creator>
  <cp:lastModifiedBy>Sam Belsterling</cp:lastModifiedBy>
  <cp:revision>12</cp:revision>
  <dcterms:created xsi:type="dcterms:W3CDTF">2024-01-04T16:36:05Z</dcterms:created>
  <dcterms:modified xsi:type="dcterms:W3CDTF">2024-06-19T17:33:55Z</dcterms:modified>
</cp:coreProperties>
</file>