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28"/>
  </p:normalViewPr>
  <p:slideViewPr>
    <p:cSldViewPr snapToGrid="0">
      <p:cViewPr varScale="1">
        <p:scale>
          <a:sx n="98" d="100"/>
          <a:sy n="98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397D-1EF3-93FD-CA80-8C4219FF7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8CEAB-60DD-28F7-58DA-58D3C2773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5497E-D866-80F0-7AC5-0AD53478E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EB6C-6759-B24F-B025-5071DA5D7A16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6269F-7C53-6607-577E-07004BB7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25698-5AF2-9ACC-678A-5F0D538C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8CB-0AEF-554E-A857-D0585ED7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3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5665-4820-9C0D-54DD-F073027C3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5F96A-D807-0F1A-4B1B-C1E1B8E92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DFDF5-FC62-C1A4-210B-80C36955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EB6C-6759-B24F-B025-5071DA5D7A16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F2A98-87B2-CFDA-8634-BBCC7B2E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FB95-33FB-BD40-D694-D2C0DCF9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8CB-0AEF-554E-A857-D0585ED7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3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A3E579-6293-F117-87F4-D55C5D26C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933B9-4AAE-9914-238B-C95738B03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2EFBD-7F1C-D844-FF5B-C0783B1EA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EB6C-6759-B24F-B025-5071DA5D7A16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17083-361B-B0D9-75BD-042267D7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652AA-9F73-5909-C49E-8A5A5FEA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8CB-0AEF-554E-A857-D0585ED7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FA58B-CD66-CCD6-592A-69C32A70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DE878-D201-03DC-F080-FAE6D10C8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11202-576E-9D9A-34F4-D215F67D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EB6C-6759-B24F-B025-5071DA5D7A16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49217-A579-8C63-9C2C-08898166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AA444-9774-0A77-4BF7-CD1F5A04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8CB-0AEF-554E-A857-D0585ED7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5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7E07A-56FD-ADD0-6758-7A220BBAB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1C686-A451-EBA8-B6E4-1B1B3A854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9FFF-73C0-9A04-8C8A-88E63487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EB6C-6759-B24F-B025-5071DA5D7A16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238A5-9521-F2BD-6385-96D9BB6C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02AB0-8D28-851A-DFDB-66CB3252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8CB-0AEF-554E-A857-D0585ED7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4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552E-08BB-E9E0-C7C1-61D81018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0440-7D83-F4E2-9F90-133E2EE9A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F9B9D-2EEA-6CA8-3DFA-8958A614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CC44E-1278-F97F-727B-A19484E2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EB6C-6759-B24F-B025-5071DA5D7A16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92D49-F06D-E5D1-3AF6-85D06159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AC277-688E-E738-A230-4ADCCEE1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8CB-0AEF-554E-A857-D0585ED7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2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542E6-7EFE-B525-585D-2989F78C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2DA05-8EE3-D1D9-3D7C-F649EB968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97DB3-AC87-3264-F325-02347FA26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6CDE8B-9BB4-C89D-CF1E-C195D751C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44B49-A5FC-B7FB-7D62-EF1BB4626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2835F-0E25-6D2D-0928-E6DBB910B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EB6C-6759-B24F-B025-5071DA5D7A16}" type="datetimeFigureOut">
              <a:rPr lang="en-US" smtClean="0"/>
              <a:t>9/8/25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736003-3A8E-5A9C-7356-7A91CA59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2FD859-EE8D-33B9-1570-9D0957CF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8CB-0AEF-554E-A857-D0585ED7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3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4BD9-47CC-E78D-973B-18731887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FC92D-BAA9-72FA-C6DE-65A2E0A4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EB6C-6759-B24F-B025-5071DA5D7A16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91905-41A1-8F15-C3F1-8B20B43F5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D7D3A-E297-1F4A-8826-EEC2E31D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8CB-0AEF-554E-A857-D0585ED7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7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F1A05-6ED3-34B0-7356-190E7C2CD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EB6C-6759-B24F-B025-5071DA5D7A16}" type="datetimeFigureOut">
              <a:rPr lang="en-US" smtClean="0"/>
              <a:t>9/8/25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B6E2D-08CF-CE8B-C0A7-87F1A321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AC33B-F42A-59DA-F421-60B64C8A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8CB-0AEF-554E-A857-D0585ED7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8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0C32C-E58C-68F6-0440-673A837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1AF7F-8B7F-BE8B-F00A-6AC5D1839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280A9-22E3-778E-0E5F-611C54FDB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95D0E-2CEA-ADAC-DFED-58B1292C5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EB6C-6759-B24F-B025-5071DA5D7A16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2C7D2-DAC3-CD61-D569-7D9D9F848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E947B-7B3A-44B2-CF44-2CB0E9E4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8CB-0AEF-554E-A857-D0585ED7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3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FFE1-B9E0-9651-E6FC-0D98893F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E699C-DF77-6EF9-99C0-BCAAE1B3B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02EB7-8C6F-C71D-65DE-83BB94BB2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CACA6-4CC4-F391-58C5-A8943B7A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EB6C-6759-B24F-B025-5071DA5D7A16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50E40-4469-5580-4AED-C76961E6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28159-212D-79BC-5F49-EFF1EE31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8CB-0AEF-554E-A857-D0585ED7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6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3FD4C-080D-1BD8-A12A-1D85E7A7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6E274-0224-9FC6-25FC-E04BBA11E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522C6-F2DF-1CF4-921E-D267E137F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C0EB6C-6759-B24F-B025-5071DA5D7A16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6FEE4-23EF-F3CA-CD9F-18A6B5D9E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A2AE4-F95C-8DC8-3EB9-258644606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3FD8CB-0AEF-554E-A857-D0585ED7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7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airs in a room&#10;&#10;AI-generated content may be incorrect.">
            <a:extLst>
              <a:ext uri="{FF2B5EF4-FFF2-40B4-BE49-F238E27FC236}">
                <a16:creationId xmlns:a16="http://schemas.microsoft.com/office/drawing/2014/main" id="{B7BBC3BC-358D-C6D3-DD80-5EFDE35B2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0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2685E-D720-8CDA-7798-F07DF3A19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dots&#10;&#10;AI-generated content may be incorrect.">
            <a:extLst>
              <a:ext uri="{FF2B5EF4-FFF2-40B4-BE49-F238E27FC236}">
                <a16:creationId xmlns:a16="http://schemas.microsoft.com/office/drawing/2014/main" id="{6C9CF50D-A622-0598-8E2B-00882420B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017909-F15D-D7E8-E98F-7FD12B24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This Week Let’s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DEAC4-B41C-A6EE-EB8E-FB4224AE8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Read: Esther 3 &amp; 9; Psalm 37 &amp; 49; Hosea 6</a:t>
            </a:r>
          </a:p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Pray: As led by the Holy Spirit &amp; Scripture</a:t>
            </a:r>
          </a:p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Remember: Habakkuk 3:17-19</a:t>
            </a:r>
          </a:p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Reflect: Am I inclined to complain in a similar manner to the Lord? Do I too easily lose sight of His sovereignty?</a:t>
            </a:r>
          </a:p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Next Week’s Sermon: Habakkuk 1:12-2:20</a:t>
            </a:r>
          </a:p>
          <a:p>
            <a:endParaRPr lang="en-US" sz="35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1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dots&#10;&#10;AI-generated content may be incorrect.">
            <a:extLst>
              <a:ext uri="{FF2B5EF4-FFF2-40B4-BE49-F238E27FC236}">
                <a16:creationId xmlns:a16="http://schemas.microsoft.com/office/drawing/2014/main" id="{F5D6D08A-2A2D-8EE6-66D9-473BFD0A3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3055E1-D2D1-D373-7B45-40B237513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When was it written?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6B8C8-EE00-3A91-5B2E-BA9B52AEB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2403" cy="28056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Only hint is 1:6 → coming invasion of Judah</a:t>
            </a:r>
          </a:p>
          <a:p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Who are the Chaldeans?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Diverse Aramean tribe in southern Babylon that began to take control as Assyria weakened.</a:t>
            </a:r>
          </a:p>
        </p:txBody>
      </p:sp>
      <p:pic>
        <p:nvPicPr>
          <p:cNvPr id="1026" name="Picture 2" descr="Chaldeans - Crystalinks">
            <a:extLst>
              <a:ext uri="{FF2B5EF4-FFF2-40B4-BE49-F238E27FC236}">
                <a16:creationId xmlns:a16="http://schemas.microsoft.com/office/drawing/2014/main" id="{3006FAF0-231D-F5DA-5714-0D9CE21DF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0" b="12366"/>
          <a:stretch>
            <a:fillRect/>
          </a:stretch>
        </p:blipFill>
        <p:spPr bwMode="auto">
          <a:xfrm>
            <a:off x="5730603" y="1331937"/>
            <a:ext cx="6184900" cy="329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19B8C-CDD6-0C38-2DF8-3215CD9F52A1}"/>
              </a:ext>
            </a:extLst>
          </p:cNvPr>
          <p:cNvSpPr txBox="1">
            <a:spLocks/>
          </p:cNvSpPr>
          <p:nvPr/>
        </p:nvSpPr>
        <p:spPr>
          <a:xfrm>
            <a:off x="838200" y="4766197"/>
            <a:ext cx="94683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How far out is the invasion? Not sure → 2:2-3</a:t>
            </a:r>
          </a:p>
          <a:p>
            <a:r>
              <a:rPr lang="en-US" dirty="0">
                <a:solidFill>
                  <a:schemeClr val="bg1"/>
                </a:solidFill>
                <a:latin typeface="Avenir Next" panose="020B0503020202020204" pitchFamily="34" charset="0"/>
              </a:rPr>
              <a:t>When did Babylon invade Judah? 605, 597, &amp; 586 BC. So, Habakkuk was written before 605 BC.</a:t>
            </a:r>
          </a:p>
        </p:txBody>
      </p:sp>
    </p:spTree>
    <p:extLst>
      <p:ext uri="{BB962C8B-B14F-4D97-AF65-F5344CB8AC3E}">
        <p14:creationId xmlns:p14="http://schemas.microsoft.com/office/powerpoint/2010/main" val="381912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5AD4A-A51E-D7B9-BAD3-92F43B8A3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dots&#10;&#10;AI-generated content may be incorrect.">
            <a:extLst>
              <a:ext uri="{FF2B5EF4-FFF2-40B4-BE49-F238E27FC236}">
                <a16:creationId xmlns:a16="http://schemas.microsoft.com/office/drawing/2014/main" id="{A3CC840C-F4CD-E1D9-AE56-7EE4D9379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93AF87-F6A3-6ED5-E4EC-E157B8429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Why does pre-605 BC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C7EF8-C258-79A0-C3D1-CAC45C06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What is going on in Judah in this time frame?</a:t>
            </a:r>
          </a:p>
          <a:p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Succession of 4 kings: Manasseh, Amon, Josiah, Jehoahaz. (2 Kings 21-23; 2 Chronicles 33-36)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" panose="020B0503020202020204" pitchFamily="34" charset="0"/>
              </a:rPr>
              <a:t>2 Kings 21:1, 2, 9, 19-22, 26; 22:2, 11; 23:29-32</a:t>
            </a:r>
          </a:p>
          <a:p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Given what Habakkuk sees before him (1:3-4), unlikely it was written during the peak of Josiah’s reign.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venir Next" panose="020B0503020202020204" pitchFamily="34" charset="0"/>
              </a:rPr>
              <a:t>So, most likely right after, when his son takes over and all the good Josiah did is coming undone.</a:t>
            </a:r>
          </a:p>
        </p:txBody>
      </p:sp>
    </p:spTree>
    <p:extLst>
      <p:ext uri="{BB962C8B-B14F-4D97-AF65-F5344CB8AC3E}">
        <p14:creationId xmlns:p14="http://schemas.microsoft.com/office/powerpoint/2010/main" val="193662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A2506-DEA9-D5E3-C46D-B4D2EFD6C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dots&#10;&#10;AI-generated content may be incorrect.">
            <a:extLst>
              <a:ext uri="{FF2B5EF4-FFF2-40B4-BE49-F238E27FC236}">
                <a16:creationId xmlns:a16="http://schemas.microsoft.com/office/drawing/2014/main" id="{BF0C7085-9419-F242-E907-07957FEEA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D1A0C-5501-EE1E-5CD8-105170E1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Organization &amp; 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B4B20-ADA2-B4A5-9CEC-8095D1C1E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1:1-11. “Question” (complaint) 1 &amp; answer.</a:t>
            </a: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1:12-2:20. “Question” (complaint) 2 &amp; answer.</a:t>
            </a: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3:1-19. Concluding prayer.</a:t>
            </a:r>
          </a:p>
          <a:p>
            <a:r>
              <a:rPr lang="en-US" sz="3600" u="sng" dirty="0">
                <a:solidFill>
                  <a:schemeClr val="bg1"/>
                </a:solidFill>
                <a:latin typeface="Avenir Next" panose="020B0503020202020204" pitchFamily="34" charset="0"/>
              </a:rPr>
              <a:t>Theme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: </a:t>
            </a:r>
            <a:r>
              <a:rPr lang="en-US" sz="3600" i="1" dirty="0">
                <a:solidFill>
                  <a:schemeClr val="bg1"/>
                </a:solidFill>
                <a:latin typeface="Avenir Next" panose="020B0503020202020204" pitchFamily="34" charset="0"/>
              </a:rPr>
              <a:t>Reassurance</a:t>
            </a: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. God is always sovereign and always working things for His glory (even if we don’t immediately see or understand it)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Look for Habakkuk’s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51053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4F67D-42CA-7E4E-A5EA-342ED4921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dots&#10;&#10;AI-generated content may be incorrect.">
            <a:extLst>
              <a:ext uri="{FF2B5EF4-FFF2-40B4-BE49-F238E27FC236}">
                <a16:creationId xmlns:a16="http://schemas.microsoft.com/office/drawing/2014/main" id="{3A148F5A-EB90-2BBD-AD91-216F2947F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60945D-4F4B-5DEE-C09F-E02CC36C8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We’re part of the same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2782A-9548-8C35-7CF9-24739339E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Ecclesiastes 1:9-10</a:t>
            </a:r>
          </a:p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Tragically, God’s people questioning His plan/timing is not new</a:t>
            </a:r>
            <a:endParaRPr lang="en-US" sz="3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lvl="1"/>
            <a:r>
              <a:rPr lang="en-US" sz="3000" dirty="0">
                <a:solidFill>
                  <a:schemeClr val="bg1"/>
                </a:solidFill>
                <a:latin typeface="Avenir Next" panose="020B0503020202020204" pitchFamily="34" charset="0"/>
              </a:rPr>
              <a:t>With varying degrees of self-pity, skepticism, etc.</a:t>
            </a:r>
          </a:p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Genesis 18:10-15</a:t>
            </a:r>
          </a:p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Numbers 14:2-3</a:t>
            </a:r>
          </a:p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Jeremiah 15:10-18</a:t>
            </a:r>
          </a:p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Matthew 16:21-22</a:t>
            </a:r>
            <a:endParaRPr lang="en-US" sz="36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6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3EC5D-E882-50F0-F1F0-DCF88B0A6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dots&#10;&#10;AI-generated content may be incorrect.">
            <a:extLst>
              <a:ext uri="{FF2B5EF4-FFF2-40B4-BE49-F238E27FC236}">
                <a16:creationId xmlns:a16="http://schemas.microsoft.com/office/drawing/2014/main" id="{B2852EA1-2939-621D-5D0F-6B936B442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7F978D-E7BF-B8A5-4FB9-82EE6AE5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Habakkuk 1:1-4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8EA95-6E47-80D2-1770-6E09F7C5A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“God what’s going on? Things used to be good in our country but now when I look around all I see is violence, rejection of law, abuse of justice… God, do You not see what’s going on, or worse, if You see the problem, why aren’t You doing something?”</a:t>
            </a:r>
          </a:p>
          <a:p>
            <a:endParaRPr lang="en-US" sz="35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No cross references. Let’s just sit with this.                    Do we hear Habakkuk’s accusative complaint           echo in the Church today?</a:t>
            </a:r>
          </a:p>
        </p:txBody>
      </p:sp>
    </p:spTree>
    <p:extLst>
      <p:ext uri="{BB962C8B-B14F-4D97-AF65-F5344CB8AC3E}">
        <p14:creationId xmlns:p14="http://schemas.microsoft.com/office/powerpoint/2010/main" val="335854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1B6F1-5AEA-948A-FC53-985075672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dots&#10;&#10;AI-generated content may be incorrect.">
            <a:extLst>
              <a:ext uri="{FF2B5EF4-FFF2-40B4-BE49-F238E27FC236}">
                <a16:creationId xmlns:a16="http://schemas.microsoft.com/office/drawing/2014/main" id="{8A5235D9-90C8-F544-A6B6-D35A7777D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3F9532-DC1A-59F1-1744-CA7AB37E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We must realize the problem of that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D262A-B81F-A091-AB35-3BB504A56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God is always aware </a:t>
            </a:r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(Proverbs 15:3; Hebrews 4:13)</a:t>
            </a:r>
            <a:endParaRPr lang="en-US" sz="3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God is always working </a:t>
            </a:r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(Isaiah 46:9b-10; John 5:17)</a:t>
            </a:r>
            <a:endParaRPr lang="en-US" sz="3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  <a:latin typeface="Avenir Next" panose="020B0503020202020204" pitchFamily="34" charset="0"/>
              </a:rPr>
              <a:t>Do we really dare even consider the thought that God doesn’t meet the standards He calls us to?</a:t>
            </a: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It’s wrong to ever throw “questions” at God that are really accusations (Isaiah 40:13-14;        Malachi 2:17)</a:t>
            </a:r>
          </a:p>
        </p:txBody>
      </p:sp>
    </p:spTree>
    <p:extLst>
      <p:ext uri="{BB962C8B-B14F-4D97-AF65-F5344CB8AC3E}">
        <p14:creationId xmlns:p14="http://schemas.microsoft.com/office/powerpoint/2010/main" val="347027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A4451-3B26-9766-CF74-D2E766DF3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dots&#10;&#10;AI-generated content may be incorrect.">
            <a:extLst>
              <a:ext uri="{FF2B5EF4-FFF2-40B4-BE49-F238E27FC236}">
                <a16:creationId xmlns:a16="http://schemas.microsoft.com/office/drawing/2014/main" id="{2049B8A5-6165-EC17-C078-04C2E56B4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8F88B8-3B1C-2B70-489F-3D0DEBBC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1:5-11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D85EE-3632-56AF-B7A7-62315D5CE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Ecclesiastes 7:10 “Say not, ‘Why were the former days better than these?’ For it is not from wisdom that you ask this.”</a:t>
            </a:r>
          </a:p>
          <a:p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Isaiah 43:18-19 “Remember not the former things, nor consider the things of old. Behold, I am doing a new thing; now it springs forth, do you not perceive it?”</a:t>
            </a:r>
          </a:p>
          <a:p>
            <a:r>
              <a:rPr lang="en-US" sz="3200" i="1" dirty="0">
                <a:solidFill>
                  <a:schemeClr val="bg1"/>
                </a:solidFill>
                <a:latin typeface="Avenir Next" panose="020B0503020202020204" pitchFamily="34" charset="0"/>
              </a:rPr>
              <a:t>Preview of next week: what about when                        we don’t like God’s answer or plan?</a:t>
            </a:r>
          </a:p>
        </p:txBody>
      </p:sp>
    </p:spTree>
    <p:extLst>
      <p:ext uri="{BB962C8B-B14F-4D97-AF65-F5344CB8AC3E}">
        <p14:creationId xmlns:p14="http://schemas.microsoft.com/office/powerpoint/2010/main" val="113698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B413C-E04D-C2C9-1010-1B6BAE9E4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quare with white dots&#10;&#10;AI-generated content may be incorrect.">
            <a:extLst>
              <a:ext uri="{FF2B5EF4-FFF2-40B4-BE49-F238E27FC236}">
                <a16:creationId xmlns:a16="http://schemas.microsoft.com/office/drawing/2014/main" id="{24A0D5F4-22C9-74E8-D23A-7DA83E2AA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8EFCE-56CC-1DE1-3EA5-524587F78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We must (&amp; can!) change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42EEA-C008-E604-B02F-722268204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Job 23:1-6</a:t>
            </a:r>
          </a:p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Job 29:1-2</a:t>
            </a:r>
          </a:p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Job 30:19-21</a:t>
            </a:r>
          </a:p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Job 31:35</a:t>
            </a:r>
          </a:p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Job 38 (e.g., 1-4)</a:t>
            </a:r>
          </a:p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Job 40:1-8 </a:t>
            </a:r>
          </a:p>
          <a:p>
            <a:r>
              <a:rPr lang="en-US" sz="3500" dirty="0">
                <a:solidFill>
                  <a:schemeClr val="bg1"/>
                </a:solidFill>
                <a:latin typeface="Avenir Next" panose="020B0503020202020204" pitchFamily="34" charset="0"/>
              </a:rPr>
              <a:t>Job 42:3-5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6A4C0-0344-B2AD-71AA-8A432AD491B2}"/>
              </a:ext>
            </a:extLst>
          </p:cNvPr>
          <p:cNvSpPr txBox="1"/>
          <p:nvPr/>
        </p:nvSpPr>
        <p:spPr>
          <a:xfrm>
            <a:off x="4234053" y="1690688"/>
            <a:ext cx="6234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enir Next" panose="020B0503020202020204" pitchFamily="34" charset="0"/>
              </a:rPr>
              <a:t>“I would lay my case before Him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venir Next" panose="020B0503020202020204" pitchFamily="34" charset="0"/>
              </a:rPr>
              <a:t>    and fill my mouth with arguments.”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C6D9D-8027-ACC7-5D85-25C086036609}"/>
              </a:ext>
            </a:extLst>
          </p:cNvPr>
          <p:cNvSpPr txBox="1"/>
          <p:nvPr/>
        </p:nvSpPr>
        <p:spPr>
          <a:xfrm>
            <a:off x="5521233" y="5086321"/>
            <a:ext cx="3659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venir Next" panose="020B0503020202020204" pitchFamily="34" charset="0"/>
              </a:rPr>
              <a:t>”I have uttered what</a:t>
            </a:r>
          </a:p>
          <a:p>
            <a:r>
              <a:rPr lang="en-US" sz="2800" dirty="0">
                <a:solidFill>
                  <a:schemeClr val="bg1"/>
                </a:solidFill>
                <a:latin typeface="Avenir Next" panose="020B0503020202020204" pitchFamily="34" charset="0"/>
              </a:rPr>
              <a:t>I did not understand”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542D0B-41D2-10F7-95B9-828497136E88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7351221" y="2644795"/>
            <a:ext cx="0" cy="244152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508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11495</TotalTime>
  <Words>615</Words>
  <Application>Microsoft Macintosh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Avenir Next</vt:lpstr>
      <vt:lpstr>Office Theme</vt:lpstr>
      <vt:lpstr>PowerPoint Presentation</vt:lpstr>
      <vt:lpstr>When was it written?</vt:lpstr>
      <vt:lpstr>Why does pre-605 BC matter?</vt:lpstr>
      <vt:lpstr>Organization &amp; Theme</vt:lpstr>
      <vt:lpstr>We’re part of the same cycle</vt:lpstr>
      <vt:lpstr>Habakkuk 1:1-4</vt:lpstr>
      <vt:lpstr>We must realize the problem of that</vt:lpstr>
      <vt:lpstr>1:5-11</vt:lpstr>
      <vt:lpstr>We must (&amp; can!) change perspective</vt:lpstr>
      <vt:lpstr>This Week Let’s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Belsterling</dc:creator>
  <cp:lastModifiedBy>Sam Belsterling</cp:lastModifiedBy>
  <cp:revision>2</cp:revision>
  <dcterms:created xsi:type="dcterms:W3CDTF">2025-09-08T17:50:51Z</dcterms:created>
  <dcterms:modified xsi:type="dcterms:W3CDTF">2025-09-16T17:26:17Z</dcterms:modified>
</cp:coreProperties>
</file>